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1" r:id="rId3"/>
  </p:sldMasterIdLst>
  <p:notesMasterIdLst>
    <p:notesMasterId r:id="rId5"/>
  </p:notesMasterIdLst>
  <p:sldIdLst>
    <p:sldId id="328" r:id="rId4"/>
    <p:sldId id="256" r:id="rId6"/>
    <p:sldId id="257" r:id="rId7"/>
    <p:sldId id="265" r:id="rId8"/>
    <p:sldId id="258" r:id="rId9"/>
    <p:sldId id="261" r:id="rId10"/>
    <p:sldId id="287" r:id="rId11"/>
    <p:sldId id="288" r:id="rId12"/>
    <p:sldId id="269" r:id="rId13"/>
    <p:sldId id="289" r:id="rId14"/>
    <p:sldId id="290" r:id="rId15"/>
    <p:sldId id="291" r:id="rId16"/>
    <p:sldId id="292" r:id="rId17"/>
    <p:sldId id="272" r:id="rId18"/>
    <p:sldId id="294" r:id="rId19"/>
    <p:sldId id="295" r:id="rId20"/>
    <p:sldId id="305" r:id="rId21"/>
    <p:sldId id="301" r:id="rId22"/>
    <p:sldId id="296" r:id="rId23"/>
    <p:sldId id="297" r:id="rId24"/>
    <p:sldId id="316" r:id="rId25"/>
    <p:sldId id="317" r:id="rId26"/>
    <p:sldId id="318" r:id="rId27"/>
    <p:sldId id="319" r:id="rId28"/>
    <p:sldId id="320" r:id="rId29"/>
    <p:sldId id="293" r:id="rId30"/>
    <p:sldId id="312" r:id="rId31"/>
    <p:sldId id="313" r:id="rId32"/>
    <p:sldId id="314" r:id="rId33"/>
    <p:sldId id="359" r:id="rId34"/>
    <p:sldId id="360" r:id="rId35"/>
    <p:sldId id="361" r:id="rId36"/>
    <p:sldId id="362" r:id="rId37"/>
    <p:sldId id="363"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5" r:id="rId56"/>
    <p:sldId id="383" r:id="rId57"/>
    <p:sldId id="382" r:id="rId58"/>
  </p:sldIdLst>
  <p:sldSz cx="9144000" cy="5143500" type="screen16x9"/>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7ECF"/>
    <a:srgbClr val="22A1DA"/>
    <a:srgbClr val="4280ED"/>
    <a:srgbClr val="E4208F"/>
    <a:srgbClr val="86FAF7"/>
    <a:srgbClr val="00CCFF"/>
    <a:srgbClr val="FFFFFF"/>
    <a:srgbClr val="CCFFFF"/>
    <a:srgbClr val="3366CC"/>
    <a:srgbClr val="225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60"/>
  </p:normalViewPr>
  <p:slideViewPr>
    <p:cSldViewPr snapToGrid="0" snapToObjects="1" showGuides="1">
      <p:cViewPr>
        <p:scale>
          <a:sx n="100" d="100"/>
          <a:sy n="100" d="100"/>
        </p:scale>
        <p:origin x="-1518" y="-71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9" cy="72009"/>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2" Type="http://schemas.openxmlformats.org/officeDocument/2006/relationships/tags" Target="tags/tag3.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2.xml"/><Relationship Id="rId59" Type="http://schemas.openxmlformats.org/officeDocument/2006/relationships/presProps" Target="presProps.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CEBBDA-4C30-44BE-8223-BDB776F81BD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8E34AF-75BA-4122-81F6-A48550E769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C8E34AF-75BA-4122-81F6-A48550E7698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C8E34AF-75BA-4122-81F6-A48550E7698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73"/>
            <a:ext cx="9145941" cy="5140227"/>
          </a:xfrm>
          <a:prstGeom prst="rect">
            <a:avLst/>
          </a:prstGeom>
        </p:spPr>
      </p:pic>
      <p:sp>
        <p:nvSpPr>
          <p:cNvPr id="3" name="矩形 2"/>
          <p:cNvSpPr/>
          <p:nvPr userDrawn="1"/>
        </p:nvSpPr>
        <p:spPr>
          <a:xfrm>
            <a:off x="297127" y="338008"/>
            <a:ext cx="8551688" cy="4470758"/>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73"/>
            <a:ext cx="9145941" cy="5140227"/>
          </a:xfrm>
          <a:prstGeom prst="rect">
            <a:avLst/>
          </a:prstGeom>
        </p:spPr>
      </p:pic>
      <p:sp>
        <p:nvSpPr>
          <p:cNvPr id="3" name="矩形 2"/>
          <p:cNvSpPr/>
          <p:nvPr userDrawn="1"/>
        </p:nvSpPr>
        <p:spPr>
          <a:xfrm>
            <a:off x="297127" y="338008"/>
            <a:ext cx="8551688" cy="4470758"/>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Lst>
  <p:hf sldNum="0" hdr="0" ftr="0" dt="0"/>
  <p:txStyles>
    <p:titleStyle>
      <a:lvl1pPr algn="ctr" defTabSz="371475" rtl="0" eaLnBrk="1" latinLnBrk="0" hangingPunct="1">
        <a:spcBef>
          <a:spcPct val="0"/>
        </a:spcBef>
        <a:buNone/>
        <a:defRPr sz="1790" kern="1200">
          <a:solidFill>
            <a:schemeClr val="tx1"/>
          </a:solidFill>
          <a:latin typeface="+mj-lt"/>
          <a:ea typeface="+mj-ea"/>
          <a:cs typeface="+mj-cs"/>
        </a:defRPr>
      </a:lvl1pPr>
    </p:titleStyle>
    <p:bodyStyle>
      <a:lvl1pPr marL="139065" indent="-139065" algn="l" defTabSz="371475" rtl="0" eaLnBrk="1" latinLnBrk="0" hangingPunct="1">
        <a:spcBef>
          <a:spcPct val="8000"/>
        </a:spcBef>
        <a:buFont typeface="Arial" panose="020B0604020202020204" pitchFamily="34" charset="0"/>
        <a:buChar char="•"/>
        <a:defRPr sz="1300" kern="1200">
          <a:solidFill>
            <a:schemeClr val="tx1"/>
          </a:solidFill>
          <a:latin typeface="+mn-lt"/>
          <a:ea typeface="+mn-ea"/>
          <a:cs typeface="+mn-cs"/>
        </a:defRPr>
      </a:lvl1pPr>
      <a:lvl2pPr marL="301625" indent="-116205" algn="l" defTabSz="371475" rtl="0" eaLnBrk="1" latinLnBrk="0" hangingPunct="1">
        <a:spcBef>
          <a:spcPct val="8000"/>
        </a:spcBef>
        <a:buFont typeface="Arial" panose="020B0604020202020204" pitchFamily="34" charset="0"/>
        <a:buChar char="–"/>
        <a:defRPr sz="1140" kern="1200">
          <a:solidFill>
            <a:schemeClr val="tx1"/>
          </a:solidFill>
          <a:latin typeface="+mn-lt"/>
          <a:ea typeface="+mn-ea"/>
          <a:cs typeface="+mn-cs"/>
        </a:defRPr>
      </a:lvl2pPr>
      <a:lvl3pPr marL="464185" indent="-92710" algn="l" defTabSz="371475" rtl="0" eaLnBrk="1" latinLnBrk="0" hangingPunct="1">
        <a:spcBef>
          <a:spcPct val="8000"/>
        </a:spcBef>
        <a:buFont typeface="Arial" panose="020B0604020202020204" pitchFamily="34" charset="0"/>
        <a:buChar char="•"/>
        <a:defRPr sz="975" kern="1200">
          <a:solidFill>
            <a:schemeClr val="tx1"/>
          </a:solidFill>
          <a:latin typeface="+mn-lt"/>
          <a:ea typeface="+mn-ea"/>
          <a:cs typeface="+mn-cs"/>
        </a:defRPr>
      </a:lvl3pPr>
      <a:lvl4pPr marL="650240" indent="-92710" algn="l" defTabSz="371475" rtl="0" eaLnBrk="1" latinLnBrk="0" hangingPunct="1">
        <a:spcBef>
          <a:spcPct val="8000"/>
        </a:spcBef>
        <a:buFont typeface="Arial" panose="020B0604020202020204" pitchFamily="34" charset="0"/>
        <a:buChar char="–"/>
        <a:defRPr sz="815" kern="1200">
          <a:solidFill>
            <a:schemeClr val="tx1"/>
          </a:solidFill>
          <a:latin typeface="+mn-lt"/>
          <a:ea typeface="+mn-ea"/>
          <a:cs typeface="+mn-cs"/>
        </a:defRPr>
      </a:lvl4pPr>
      <a:lvl5pPr marL="835660" indent="-92710" algn="l" defTabSz="371475" rtl="0" eaLnBrk="1" latinLnBrk="0" hangingPunct="1">
        <a:spcBef>
          <a:spcPct val="8000"/>
        </a:spcBef>
        <a:buFont typeface="Arial" panose="020B0604020202020204" pitchFamily="34" charset="0"/>
        <a:buChar char="»"/>
        <a:defRPr sz="815" kern="1200">
          <a:solidFill>
            <a:schemeClr val="tx1"/>
          </a:solidFill>
          <a:latin typeface="+mn-lt"/>
          <a:ea typeface="+mn-ea"/>
          <a:cs typeface="+mn-cs"/>
        </a:defRPr>
      </a:lvl5pPr>
      <a:lvl6pPr marL="1021715" indent="-92710" algn="l" defTabSz="371475" rtl="0" eaLnBrk="1" latinLnBrk="0" hangingPunct="1">
        <a:spcBef>
          <a:spcPct val="8000"/>
        </a:spcBef>
        <a:buFont typeface="Arial" panose="020B0604020202020204" pitchFamily="34" charset="0"/>
        <a:buChar char="•"/>
        <a:defRPr sz="815" kern="1200">
          <a:solidFill>
            <a:schemeClr val="tx1"/>
          </a:solidFill>
          <a:latin typeface="+mn-lt"/>
          <a:ea typeface="+mn-ea"/>
          <a:cs typeface="+mn-cs"/>
        </a:defRPr>
      </a:lvl6pPr>
      <a:lvl7pPr marL="1207135" indent="-92710" algn="l" defTabSz="371475" rtl="0" eaLnBrk="1" latinLnBrk="0" hangingPunct="1">
        <a:spcBef>
          <a:spcPct val="8000"/>
        </a:spcBef>
        <a:buFont typeface="Arial" panose="020B0604020202020204" pitchFamily="34" charset="0"/>
        <a:buChar char="•"/>
        <a:defRPr sz="815" kern="1200">
          <a:solidFill>
            <a:schemeClr val="tx1"/>
          </a:solidFill>
          <a:latin typeface="+mn-lt"/>
          <a:ea typeface="+mn-ea"/>
          <a:cs typeface="+mn-cs"/>
        </a:defRPr>
      </a:lvl7pPr>
      <a:lvl8pPr marL="1393190" indent="-92710" algn="l" defTabSz="371475" rtl="0" eaLnBrk="1" latinLnBrk="0" hangingPunct="1">
        <a:spcBef>
          <a:spcPct val="8000"/>
        </a:spcBef>
        <a:buFont typeface="Arial" panose="020B0604020202020204" pitchFamily="34" charset="0"/>
        <a:buChar char="•"/>
        <a:defRPr sz="815" kern="1200">
          <a:solidFill>
            <a:schemeClr val="tx1"/>
          </a:solidFill>
          <a:latin typeface="+mn-lt"/>
          <a:ea typeface="+mn-ea"/>
          <a:cs typeface="+mn-cs"/>
        </a:defRPr>
      </a:lvl8pPr>
      <a:lvl9pPr marL="1578610" indent="-92710" algn="l" defTabSz="371475" rtl="0" eaLnBrk="1" latinLnBrk="0" hangingPunct="1">
        <a:spcBef>
          <a:spcPct val="8000"/>
        </a:spcBef>
        <a:buFont typeface="Arial" panose="020B0604020202020204" pitchFamily="34" charset="0"/>
        <a:buChar char="•"/>
        <a:defRPr sz="815" kern="1200">
          <a:solidFill>
            <a:schemeClr val="tx1"/>
          </a:solidFill>
          <a:latin typeface="+mn-lt"/>
          <a:ea typeface="+mn-ea"/>
          <a:cs typeface="+mn-cs"/>
        </a:defRPr>
      </a:lvl9pPr>
    </p:bodyStyle>
    <p:otherStyle>
      <a:defPPr>
        <a:defRPr lang="en-US"/>
      </a:defPPr>
      <a:lvl1pPr marL="0" algn="l" defTabSz="371475" rtl="0" eaLnBrk="1" latinLnBrk="0" hangingPunct="1">
        <a:defRPr sz="730" kern="1200">
          <a:solidFill>
            <a:schemeClr val="tx1"/>
          </a:solidFill>
          <a:latin typeface="+mn-lt"/>
          <a:ea typeface="+mn-ea"/>
          <a:cs typeface="+mn-cs"/>
        </a:defRPr>
      </a:lvl1pPr>
      <a:lvl2pPr marL="186055" algn="l" defTabSz="371475" rtl="0" eaLnBrk="1" latinLnBrk="0" hangingPunct="1">
        <a:defRPr sz="730" kern="1200">
          <a:solidFill>
            <a:schemeClr val="tx1"/>
          </a:solidFill>
          <a:latin typeface="+mn-lt"/>
          <a:ea typeface="+mn-ea"/>
          <a:cs typeface="+mn-cs"/>
        </a:defRPr>
      </a:lvl2pPr>
      <a:lvl3pPr marL="371475" algn="l" defTabSz="371475" rtl="0" eaLnBrk="1" latinLnBrk="0" hangingPunct="1">
        <a:defRPr sz="730" kern="1200">
          <a:solidFill>
            <a:schemeClr val="tx1"/>
          </a:solidFill>
          <a:latin typeface="+mn-lt"/>
          <a:ea typeface="+mn-ea"/>
          <a:cs typeface="+mn-cs"/>
        </a:defRPr>
      </a:lvl3pPr>
      <a:lvl4pPr marL="557530" algn="l" defTabSz="371475" rtl="0" eaLnBrk="1" latinLnBrk="0" hangingPunct="1">
        <a:defRPr sz="730" kern="1200">
          <a:solidFill>
            <a:schemeClr val="tx1"/>
          </a:solidFill>
          <a:latin typeface="+mn-lt"/>
          <a:ea typeface="+mn-ea"/>
          <a:cs typeface="+mn-cs"/>
        </a:defRPr>
      </a:lvl4pPr>
      <a:lvl5pPr marL="742950" algn="l" defTabSz="371475" rtl="0" eaLnBrk="1" latinLnBrk="0" hangingPunct="1">
        <a:defRPr sz="730" kern="1200">
          <a:solidFill>
            <a:schemeClr val="tx1"/>
          </a:solidFill>
          <a:latin typeface="+mn-lt"/>
          <a:ea typeface="+mn-ea"/>
          <a:cs typeface="+mn-cs"/>
        </a:defRPr>
      </a:lvl5pPr>
      <a:lvl6pPr marL="929005" algn="l" defTabSz="371475" rtl="0" eaLnBrk="1" latinLnBrk="0" hangingPunct="1">
        <a:defRPr sz="730" kern="1200">
          <a:solidFill>
            <a:schemeClr val="tx1"/>
          </a:solidFill>
          <a:latin typeface="+mn-lt"/>
          <a:ea typeface="+mn-ea"/>
          <a:cs typeface="+mn-cs"/>
        </a:defRPr>
      </a:lvl6pPr>
      <a:lvl7pPr marL="1114425" algn="l" defTabSz="371475" rtl="0" eaLnBrk="1" latinLnBrk="0" hangingPunct="1">
        <a:defRPr sz="730" kern="1200">
          <a:solidFill>
            <a:schemeClr val="tx1"/>
          </a:solidFill>
          <a:latin typeface="+mn-lt"/>
          <a:ea typeface="+mn-ea"/>
          <a:cs typeface="+mn-cs"/>
        </a:defRPr>
      </a:lvl7pPr>
      <a:lvl8pPr marL="1300480" algn="l" defTabSz="371475" rtl="0" eaLnBrk="1" latinLnBrk="0" hangingPunct="1">
        <a:defRPr sz="730" kern="1200">
          <a:solidFill>
            <a:schemeClr val="tx1"/>
          </a:solidFill>
          <a:latin typeface="+mn-lt"/>
          <a:ea typeface="+mn-ea"/>
          <a:cs typeface="+mn-cs"/>
        </a:defRPr>
      </a:lvl8pPr>
      <a:lvl9pPr marL="1485900" algn="l" defTabSz="371475" rtl="0" eaLnBrk="1" latinLnBrk="0" hangingPunct="1">
        <a:defRPr sz="7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tags" Target="../tags/tag1.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41.png"/><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52.png"/><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3.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3.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59.png"/><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3.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47.png"/><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3.xml"/><Relationship Id="rId4" Type="http://schemas.openxmlformats.org/officeDocument/2006/relationships/image" Target="../media/image60.png"/><Relationship Id="rId3" Type="http://schemas.openxmlformats.org/officeDocument/2006/relationships/image" Target="../media/image61.png"/><Relationship Id="rId2" Type="http://schemas.openxmlformats.org/officeDocument/2006/relationships/image" Target="../media/image47.png"/><Relationship Id="rId1" Type="http://schemas.openxmlformats.org/officeDocument/2006/relationships/image" Target="../media/image46.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3.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47.png"/><Relationship Id="rId1" Type="http://schemas.openxmlformats.org/officeDocument/2006/relationships/image" Target="../media/image46.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3.xml"/><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47.png"/><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image" Target="../media/image67.jpeg"/><Relationship Id="rId2" Type="http://schemas.openxmlformats.org/officeDocument/2006/relationships/image" Target="../media/image47.png"/><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jpeg"/><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xml"/><Relationship Id="rId2" Type="http://schemas.openxmlformats.org/officeDocument/2006/relationships/image" Target="../media/image4.jpeg"/><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grayscl/>
            <a:extLst>
              <a:ext uri="{28A0092B-C50C-407E-A947-70E740481C1C}">
                <a14:useLocalDpi xmlns:a14="http://schemas.microsoft.com/office/drawing/2010/main" val="0"/>
              </a:ext>
            </a:extLst>
          </a:blip>
          <a:srcRect b="15625"/>
          <a:stretch>
            <a:fillRect/>
          </a:stretch>
        </p:blipFill>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TextBox 3"/>
          <p:cNvSpPr txBox="1"/>
          <p:nvPr/>
        </p:nvSpPr>
        <p:spPr>
          <a:xfrm>
            <a:off x="1212836" y="1917834"/>
            <a:ext cx="6718300" cy="1106805"/>
          </a:xfrm>
          <a:prstGeom prst="rect">
            <a:avLst/>
          </a:prstGeom>
          <a:noFill/>
        </p:spPr>
        <p:txBody>
          <a:bodyPr wrap="square" rtlCol="0">
            <a:spAutoFit/>
          </a:bodyPr>
          <a:lstStyle/>
          <a:p>
            <a:pPr algn="ctr">
              <a:lnSpc>
                <a:spcPct val="150000"/>
              </a:lnSpc>
            </a:pPr>
            <a:r>
              <a:rPr lang="zh-CN" altLang="en-US" sz="4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“职在必得，一研为定</a:t>
            </a:r>
            <a:r>
              <a:rPr lang="en-US" altLang="zh-CN" sz="4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a:t>
            </a:r>
            <a:endParaRPr lang="zh-CN" altLang="en-US" sz="4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sp>
        <p:nvSpPr>
          <p:cNvPr id="2" name="矩形 1"/>
          <p:cNvSpPr/>
          <p:nvPr/>
        </p:nvSpPr>
        <p:spPr>
          <a:xfrm>
            <a:off x="2652395" y="3052445"/>
            <a:ext cx="3839210" cy="76200"/>
          </a:xfrm>
          <a:prstGeom prst="rect">
            <a:avLst/>
          </a:prstGeom>
          <a:gradFill>
            <a:gsLst>
              <a:gs pos="0">
                <a:schemeClr val="bg1">
                  <a:alpha val="0"/>
                </a:schemeClr>
              </a:gs>
              <a:gs pos="100000">
                <a:schemeClr val="bg1">
                  <a:lumMod val="95000"/>
                  <a:lumOff val="5000"/>
                  <a:alpha val="0"/>
                </a:schemeClr>
              </a:gs>
              <a:gs pos="5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t016ab023e03d5247d3"/>
          <p:cNvPicPr>
            <a:picLocks noChangeAspect="1"/>
          </p:cNvPicPr>
          <p:nvPr>
            <p:custDataLst>
              <p:tags r:id="rId3"/>
            </p:custDataLst>
          </p:nvPr>
        </p:nvPicPr>
        <p:blipFill>
          <a:blip r:embed="rId4"/>
          <a:stretch>
            <a:fillRect/>
          </a:stretch>
        </p:blipFill>
        <p:spPr>
          <a:xfrm>
            <a:off x="3965575" y="510540"/>
            <a:ext cx="1212850" cy="12128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18" name="矩形 17"/>
          <p:cNvSpPr/>
          <p:nvPr/>
        </p:nvSpPr>
        <p:spPr>
          <a:xfrm>
            <a:off x="2714625" y="3236645"/>
            <a:ext cx="809625" cy="1377749"/>
          </a:xfrm>
          <a:prstGeom prst="rect">
            <a:avLst/>
          </a:prstGeom>
        </p:spPr>
        <p:txBody>
          <a:bodyPr wrap="square">
            <a:spAutoFit/>
          </a:bodyPr>
          <a:lstStyle/>
          <a:p>
            <a:pPr indent="-514350">
              <a:lnSpc>
                <a:spcPct val="150000"/>
              </a:lnSpc>
            </a:pPr>
            <a:r>
              <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rPr>
              <a:t>”</a:t>
            </a:r>
            <a:endPar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endParaRPr>
          </a:p>
        </p:txBody>
      </p:sp>
      <p:sp>
        <p:nvSpPr>
          <p:cNvPr id="16" name="流程图: 文档 15"/>
          <p:cNvSpPr/>
          <p:nvPr/>
        </p:nvSpPr>
        <p:spPr>
          <a:xfrm rot="10800000">
            <a:off x="0" y="4382770"/>
            <a:ext cx="9144000" cy="3432810"/>
          </a:xfrm>
          <a:prstGeom prst="flowChartDocumen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714625" y="809235"/>
            <a:ext cx="3714750" cy="1106805"/>
          </a:xfrm>
          <a:prstGeom prst="rect">
            <a:avLst/>
          </a:prstGeom>
          <a:noFill/>
        </p:spPr>
        <p:txBody>
          <a:bodyPr wrap="square" rtlCol="0">
            <a:spAutoFit/>
          </a:bodyPr>
          <a:lstStyle/>
          <a:p>
            <a:pPr algn="ctr">
              <a:lnSpc>
                <a:spcPct val="150000"/>
              </a:lnSpc>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就业思考</a:t>
            </a:r>
            <a:endParaRPr lang="zh-CN" altLang="en-US" sz="4400" spc="150" dirty="0">
              <a:solidFill>
                <a:srgbClr val="0070C0"/>
              </a:solidFill>
              <a:effectLst>
                <a:reflection blurRad="6350" stA="50000" endA="300" endPos="50000" dist="29997" dir="5400000" sy="-100000" algn="bl" rotWithShape="0"/>
              </a:effectLst>
              <a:latin typeface="方正小标宋简体" panose="03000509000000000000" pitchFamily="65" charset="-122"/>
              <a:ea typeface="方正小标宋简体" panose="03000509000000000000" pitchFamily="65" charset="-122"/>
            </a:endParaRPr>
          </a:p>
        </p:txBody>
      </p:sp>
      <p:sp>
        <p:nvSpPr>
          <p:cNvPr id="17" name="矩形 16"/>
          <p:cNvSpPr/>
          <p:nvPr/>
        </p:nvSpPr>
        <p:spPr>
          <a:xfrm>
            <a:off x="-198120" y="2395270"/>
            <a:ext cx="809625" cy="1377749"/>
          </a:xfrm>
          <a:prstGeom prst="rect">
            <a:avLst/>
          </a:prstGeom>
        </p:spPr>
        <p:txBody>
          <a:bodyPr wrap="square">
            <a:spAutoFit/>
          </a:bodyPr>
          <a:lstStyle/>
          <a:p>
            <a:pPr indent="-514350">
              <a:lnSpc>
                <a:spcPct val="150000"/>
              </a:lnSpc>
            </a:pPr>
            <a:r>
              <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rPr>
              <a:t>“</a:t>
            </a:r>
            <a:endPar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endParaRPr>
          </a:p>
        </p:txBody>
      </p:sp>
      <p:sp>
        <p:nvSpPr>
          <p:cNvPr id="10" name="矩形 9"/>
          <p:cNvSpPr/>
          <p:nvPr/>
        </p:nvSpPr>
        <p:spPr>
          <a:xfrm>
            <a:off x="473075" y="2973705"/>
            <a:ext cx="3926205" cy="1198880"/>
          </a:xfrm>
          <a:prstGeom prst="rect">
            <a:avLst/>
          </a:prstGeom>
        </p:spPr>
        <p:txBody>
          <a:bodyPr wrap="square">
            <a:spAutoFit/>
          </a:bodyPr>
          <a:lstStyle/>
          <a:p>
            <a:pPr indent="-514350" algn="just">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是各省党委组织部门有计划地从高等院校选调品学兼优的应届大学本科及其以上毕业生到基层工作，作为党政领导干部后备人选和县级以上党政机关高素质的工作人员人选进行重点培养的群体的简称。</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5013325" y="2175510"/>
            <a:ext cx="1779905" cy="737235"/>
          </a:xfrm>
          <a:prstGeom prst="rect">
            <a:avLst/>
          </a:prstGeom>
        </p:spPr>
        <p:txBody>
          <a:bodyPr wrap="square">
            <a:spAutoFit/>
          </a:bodyPr>
          <a:lstStyle/>
          <a:p>
            <a:pPr algn="l">
              <a:lnSpc>
                <a:spcPct val="150000"/>
              </a:lnSpc>
              <a:buClrTx/>
              <a:buSzTx/>
              <a:buFontTx/>
            </a:pPr>
            <a:r>
              <a:rPr lang="zh-CN" altLang="en-US" sz="2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分  类</a:t>
            </a:r>
            <a:endParaRPr lang="zh-CN" altLang="en-US" sz="2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sp>
        <p:nvSpPr>
          <p:cNvPr id="24" name="圆角矩形 23"/>
          <p:cNvSpPr/>
          <p:nvPr/>
        </p:nvSpPr>
        <p:spPr>
          <a:xfrm>
            <a:off x="5103495" y="3039110"/>
            <a:ext cx="885825" cy="11334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5" name="矩形 24"/>
          <p:cNvSpPr/>
          <p:nvPr/>
        </p:nvSpPr>
        <p:spPr>
          <a:xfrm>
            <a:off x="5084446" y="3134360"/>
            <a:ext cx="904874" cy="829945"/>
          </a:xfrm>
          <a:prstGeom prst="rect">
            <a:avLst/>
          </a:prstGeom>
        </p:spPr>
        <p:txBody>
          <a:bodyPr wrap="square">
            <a:spAutoFit/>
          </a:bodyPr>
          <a:lstStyle/>
          <a:p>
            <a:pPr algn="ctr">
              <a:lnSpc>
                <a:spcPct val="150000"/>
              </a:lnSpc>
              <a:buClrTx/>
              <a:buSzTx/>
              <a:buNone/>
            </a:pPr>
            <a:r>
              <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中央</a:t>
            </a:r>
            <a:endPar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endParaRPr>
          </a:p>
          <a:p>
            <a:pPr algn="ctr">
              <a:lnSpc>
                <a:spcPct val="150000"/>
              </a:lnSpc>
              <a:buClrTx/>
              <a:buSzTx/>
              <a:buNone/>
            </a:pPr>
            <a:r>
              <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选调生</a:t>
            </a:r>
            <a:endPar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endParaRPr>
          </a:p>
        </p:txBody>
      </p:sp>
      <p:sp>
        <p:nvSpPr>
          <p:cNvPr id="26" name="圆角矩形 25"/>
          <p:cNvSpPr/>
          <p:nvPr/>
        </p:nvSpPr>
        <p:spPr>
          <a:xfrm>
            <a:off x="6329680" y="3039110"/>
            <a:ext cx="885825" cy="11334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7" name="矩形 26"/>
          <p:cNvSpPr/>
          <p:nvPr/>
        </p:nvSpPr>
        <p:spPr>
          <a:xfrm>
            <a:off x="6329681" y="3134360"/>
            <a:ext cx="904874" cy="829945"/>
          </a:xfrm>
          <a:prstGeom prst="rect">
            <a:avLst/>
          </a:prstGeom>
        </p:spPr>
        <p:txBody>
          <a:bodyPr wrap="square">
            <a:spAutoFit/>
          </a:bodyPr>
          <a:lstStyle/>
          <a:p>
            <a:pPr algn="ctr">
              <a:lnSpc>
                <a:spcPct val="150000"/>
              </a:lnSpc>
              <a:buClrTx/>
              <a:buSzTx/>
              <a:buNone/>
            </a:pPr>
            <a:r>
              <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定向</a:t>
            </a:r>
            <a:endPar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endParaRPr>
          </a:p>
          <a:p>
            <a:pPr algn="ctr">
              <a:lnSpc>
                <a:spcPct val="150000"/>
              </a:lnSpc>
              <a:buClrTx/>
              <a:buSzTx/>
              <a:buNone/>
            </a:pPr>
            <a:r>
              <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选调生</a:t>
            </a:r>
            <a:endPar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endParaRPr>
          </a:p>
        </p:txBody>
      </p:sp>
      <p:sp>
        <p:nvSpPr>
          <p:cNvPr id="28" name="圆角矩形 27"/>
          <p:cNvSpPr/>
          <p:nvPr/>
        </p:nvSpPr>
        <p:spPr>
          <a:xfrm>
            <a:off x="7575550" y="3039110"/>
            <a:ext cx="885825" cy="11334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矩形 28"/>
          <p:cNvSpPr/>
          <p:nvPr/>
        </p:nvSpPr>
        <p:spPr>
          <a:xfrm>
            <a:off x="7556501" y="3134360"/>
            <a:ext cx="904874" cy="829945"/>
          </a:xfrm>
          <a:prstGeom prst="rect">
            <a:avLst/>
          </a:prstGeom>
        </p:spPr>
        <p:txBody>
          <a:bodyPr wrap="square">
            <a:spAutoFit/>
          </a:bodyPr>
          <a:lstStyle/>
          <a:p>
            <a:pPr algn="ctr">
              <a:lnSpc>
                <a:spcPct val="150000"/>
              </a:lnSpc>
            </a:pPr>
            <a:r>
              <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非定向</a:t>
            </a:r>
            <a:endParaRPr lang="en-US" altLang="zh-CN"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endParaRPr>
          </a:p>
          <a:p>
            <a:pPr algn="ctr">
              <a:lnSpc>
                <a:spcPct val="150000"/>
              </a:lnSpc>
            </a:pPr>
            <a:r>
              <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选调生</a:t>
            </a:r>
            <a:endParaRPr lang="zh-CN" altLang="en-US" sz="1600" b="1" dirty="0" smtClean="0">
              <a:gradFill>
                <a:gsLst>
                  <a:gs pos="0">
                    <a:srgbClr val="007BD3"/>
                  </a:gs>
                  <a:gs pos="100000">
                    <a:srgbClr val="034373"/>
                  </a:gs>
                </a:gsLst>
                <a:lin scaled="0"/>
              </a:gradFill>
              <a:latin typeface="微软雅黑" panose="020B0503020204020204" pitchFamily="34" charset="-122"/>
              <a:ea typeface="微软雅黑" panose="020B0503020204020204" pitchFamily="34" charset="-122"/>
            </a:endParaRPr>
          </a:p>
        </p:txBody>
      </p:sp>
      <p:sp>
        <p:nvSpPr>
          <p:cNvPr id="12" name="TextBox 8"/>
          <p:cNvSpPr txBox="1"/>
          <p:nvPr/>
        </p:nvSpPr>
        <p:spPr>
          <a:xfrm>
            <a:off x="473309" y="2175196"/>
            <a:ext cx="2064786" cy="737235"/>
          </a:xfrm>
          <a:prstGeom prst="rect">
            <a:avLst/>
          </a:prstGeom>
          <a:noFill/>
        </p:spPr>
        <p:txBody>
          <a:bodyPr wrap="square" rtlCol="0">
            <a:spAutoFit/>
          </a:bodyPr>
          <a:lstStyle/>
          <a:p>
            <a:pPr>
              <a:lnSpc>
                <a:spcPct val="150000"/>
              </a:lnSpc>
            </a:pPr>
            <a:r>
              <a:rPr lang="zh-CN" altLang="en-US" sz="2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选调生</a:t>
            </a:r>
            <a:endParaRPr lang="zh-CN" altLang="en-US" sz="2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564380" y="2588895"/>
            <a:ext cx="15240" cy="1968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714625" y="809235"/>
            <a:ext cx="3714750" cy="1106805"/>
          </a:xfrm>
          <a:prstGeom prst="rect">
            <a:avLst/>
          </a:prstGeom>
          <a:noFill/>
        </p:spPr>
        <p:txBody>
          <a:bodyPr wrap="square" rtlCol="0">
            <a:spAutoFit/>
          </a:bodyPr>
          <a:lstStyle/>
          <a:p>
            <a:pPr algn="ctr">
              <a:lnSpc>
                <a:spcPct val="150000"/>
              </a:lnSpc>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就业思考</a:t>
            </a:r>
            <a:endParaRPr lang="zh-CN" altLang="en-US" sz="4400" spc="150" dirty="0">
              <a:solidFill>
                <a:srgbClr val="0070C0"/>
              </a:solidFill>
              <a:effectLst>
                <a:reflection blurRad="6350" stA="50000" endA="300" endPos="50000" dist="29997" dir="5400000" sy="-100000" algn="bl" rotWithShape="0"/>
              </a:effectLst>
              <a:latin typeface="方正小标宋简体" panose="03000509000000000000" pitchFamily="65" charset="-122"/>
              <a:ea typeface="方正小标宋简体" panose="03000509000000000000" pitchFamily="65" charset="-122"/>
            </a:endParaRPr>
          </a:p>
        </p:txBody>
      </p:sp>
      <p:sp>
        <p:nvSpPr>
          <p:cNvPr id="17" name="矩形 16"/>
          <p:cNvSpPr/>
          <p:nvPr/>
        </p:nvSpPr>
        <p:spPr>
          <a:xfrm>
            <a:off x="-255270" y="2454325"/>
            <a:ext cx="809625" cy="1377749"/>
          </a:xfrm>
          <a:prstGeom prst="rect">
            <a:avLst/>
          </a:prstGeom>
        </p:spPr>
        <p:txBody>
          <a:bodyPr wrap="square">
            <a:spAutoFit/>
          </a:bodyPr>
          <a:lstStyle/>
          <a:p>
            <a:pPr indent="-514350">
              <a:lnSpc>
                <a:spcPct val="150000"/>
              </a:lnSpc>
            </a:pPr>
            <a:r>
              <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rPr>
              <a:t>“</a:t>
            </a:r>
            <a:endPar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endParaRPr>
          </a:p>
        </p:txBody>
      </p:sp>
      <p:sp>
        <p:nvSpPr>
          <p:cNvPr id="10" name="矩形 9"/>
          <p:cNvSpPr/>
          <p:nvPr/>
        </p:nvSpPr>
        <p:spPr>
          <a:xfrm>
            <a:off x="473075" y="2973705"/>
            <a:ext cx="3926205" cy="1198880"/>
          </a:xfrm>
          <a:prstGeom prst="rect">
            <a:avLst/>
          </a:prstGeom>
        </p:spPr>
        <p:txBody>
          <a:bodyPr wrap="square">
            <a:spAutoFit/>
          </a:bodyPr>
          <a:lstStyle/>
          <a:p>
            <a:pPr indent="-514350" algn="just">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sym typeface="+mn-ea"/>
              </a:rPr>
              <a:t>选调生在录用或试用期满后</a:t>
            </a:r>
            <a:r>
              <a:rPr lang="en-US" altLang="zh-CN" sz="12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200" dirty="0" smtClean="0">
                <a:solidFill>
                  <a:schemeClr val="bg1"/>
                </a:solidFill>
                <a:latin typeface="微软雅黑" panose="020B0503020204020204" pitchFamily="34" charset="-122"/>
                <a:ea typeface="微软雅黑" panose="020B0503020204020204" pitchFamily="34" charset="-122"/>
                <a:sym typeface="+mn-ea"/>
              </a:rPr>
              <a:t>个月内，须到县（市、区）、乡镇（街道）进行基层锻炼，时间不少于</a:t>
            </a:r>
            <a:r>
              <a:rPr lang="en-US" altLang="zh-CN" sz="12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200" dirty="0" smtClean="0">
                <a:solidFill>
                  <a:schemeClr val="bg1"/>
                </a:solidFill>
                <a:latin typeface="微软雅黑" panose="020B0503020204020204" pitchFamily="34" charset="-122"/>
                <a:ea typeface="微软雅黑" panose="020B0503020204020204" pitchFamily="34" charset="-122"/>
                <a:sym typeface="+mn-ea"/>
              </a:rPr>
              <a:t>年。其中，省直机关选调生至少安排</a:t>
            </a:r>
            <a:r>
              <a:rPr lang="en-US" altLang="zh-CN" sz="12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200" dirty="0" smtClean="0">
                <a:solidFill>
                  <a:schemeClr val="bg1"/>
                </a:solidFill>
                <a:latin typeface="微软雅黑" panose="020B0503020204020204" pitchFamily="34" charset="-122"/>
                <a:ea typeface="微软雅黑" panose="020B0503020204020204" pitchFamily="34" charset="-122"/>
                <a:sym typeface="+mn-ea"/>
              </a:rPr>
              <a:t>年时间到村任职，省辖市选调生到村任职至少</a:t>
            </a:r>
            <a:r>
              <a:rPr lang="en-US" altLang="zh-CN" sz="12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200" dirty="0" smtClean="0">
                <a:solidFill>
                  <a:schemeClr val="bg1"/>
                </a:solidFill>
                <a:latin typeface="微软雅黑" panose="020B0503020204020204" pitchFamily="34" charset="-122"/>
                <a:ea typeface="微软雅黑" panose="020B0503020204020204" pitchFamily="34" charset="-122"/>
                <a:sym typeface="+mn-ea"/>
              </a:rPr>
              <a:t>年在村任职期间。</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3310255" y="3273475"/>
            <a:ext cx="809625" cy="1377749"/>
          </a:xfrm>
          <a:prstGeom prst="rect">
            <a:avLst/>
          </a:prstGeom>
        </p:spPr>
        <p:txBody>
          <a:bodyPr wrap="square">
            <a:spAutoFit/>
          </a:bodyPr>
          <a:lstStyle/>
          <a:p>
            <a:pPr indent="-514350">
              <a:lnSpc>
                <a:spcPct val="150000"/>
              </a:lnSpc>
            </a:pPr>
            <a:r>
              <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rPr>
              <a:t>”</a:t>
            </a:r>
            <a:endPar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endParaRPr>
          </a:p>
        </p:txBody>
      </p:sp>
      <p:sp>
        <p:nvSpPr>
          <p:cNvPr id="23" name="矩形 22"/>
          <p:cNvSpPr/>
          <p:nvPr/>
        </p:nvSpPr>
        <p:spPr>
          <a:xfrm>
            <a:off x="5013325" y="2175510"/>
            <a:ext cx="1779905" cy="737235"/>
          </a:xfrm>
          <a:prstGeom prst="rect">
            <a:avLst/>
          </a:prstGeom>
        </p:spPr>
        <p:txBody>
          <a:bodyPr wrap="square">
            <a:spAutoFit/>
          </a:bodyPr>
          <a:lstStyle/>
          <a:p>
            <a:pPr algn="l">
              <a:lnSpc>
                <a:spcPct val="150000"/>
              </a:lnSpc>
              <a:buClrTx/>
              <a:buSzTx/>
              <a:buFontTx/>
            </a:pPr>
            <a:r>
              <a:rPr lang="zh-CN" altLang="en-US" sz="2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任职定级</a:t>
            </a:r>
            <a:endParaRPr lang="zh-CN" altLang="en-US" sz="2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sp>
        <p:nvSpPr>
          <p:cNvPr id="12" name="TextBox 8"/>
          <p:cNvSpPr txBox="1"/>
          <p:nvPr/>
        </p:nvSpPr>
        <p:spPr>
          <a:xfrm>
            <a:off x="473309" y="2175196"/>
            <a:ext cx="2064786" cy="737235"/>
          </a:xfrm>
          <a:prstGeom prst="rect">
            <a:avLst/>
          </a:prstGeom>
          <a:noFill/>
        </p:spPr>
        <p:txBody>
          <a:bodyPr wrap="square" rtlCol="0">
            <a:spAutoFit/>
          </a:bodyPr>
          <a:lstStyle/>
          <a:p>
            <a:pPr>
              <a:lnSpc>
                <a:spcPct val="150000"/>
              </a:lnSpc>
            </a:pPr>
            <a:r>
              <a:rPr lang="zh-CN" altLang="en-US" sz="2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基层锻炼</a:t>
            </a:r>
            <a:endParaRPr lang="zh-CN" altLang="en-US" sz="2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564380" y="2588895"/>
            <a:ext cx="15240" cy="1968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284980" y="2454325"/>
            <a:ext cx="809625" cy="1377749"/>
          </a:xfrm>
          <a:prstGeom prst="rect">
            <a:avLst/>
          </a:prstGeom>
        </p:spPr>
        <p:txBody>
          <a:bodyPr wrap="square">
            <a:spAutoFit/>
          </a:bodyPr>
          <a:lstStyle/>
          <a:p>
            <a:pPr indent="-514350">
              <a:lnSpc>
                <a:spcPct val="150000"/>
              </a:lnSpc>
            </a:pPr>
            <a:r>
              <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rPr>
              <a:t>“</a:t>
            </a:r>
            <a:endPar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endParaRPr>
          </a:p>
        </p:txBody>
      </p:sp>
      <p:sp>
        <p:nvSpPr>
          <p:cNvPr id="6" name="矩形 5"/>
          <p:cNvSpPr/>
          <p:nvPr/>
        </p:nvSpPr>
        <p:spPr>
          <a:xfrm>
            <a:off x="5013325" y="2973705"/>
            <a:ext cx="3926205" cy="922020"/>
          </a:xfrm>
          <a:prstGeom prst="rect">
            <a:avLst/>
          </a:prstGeom>
        </p:spPr>
        <p:txBody>
          <a:bodyPr wrap="square">
            <a:spAutoFit/>
          </a:bodyPr>
          <a:lstStyle/>
          <a:p>
            <a:pPr indent="-514350" algn="just">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sym typeface="+mn-ea"/>
              </a:rPr>
              <a:t>新录用选调生试用期</a:t>
            </a:r>
            <a:r>
              <a:rPr lang="en-US" altLang="zh-CN" sz="12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200" dirty="0" smtClean="0">
                <a:solidFill>
                  <a:schemeClr val="bg1"/>
                </a:solidFill>
                <a:latin typeface="微软雅黑" panose="020B0503020204020204" pitchFamily="34" charset="-122"/>
                <a:ea typeface="微软雅黑" panose="020B0503020204020204" pitchFamily="34" charset="-122"/>
                <a:sym typeface="+mn-ea"/>
              </a:rPr>
              <a:t>年。试用期满后，考核合格的，进行任职定级。本科生任一级科员，硕士研究生任四级主任科员，博士研究生任二级主任科员。 </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599680" y="2973755"/>
            <a:ext cx="809625" cy="1377749"/>
          </a:xfrm>
          <a:prstGeom prst="rect">
            <a:avLst/>
          </a:prstGeom>
        </p:spPr>
        <p:txBody>
          <a:bodyPr wrap="square">
            <a:spAutoFit/>
          </a:bodyPr>
          <a:lstStyle/>
          <a:p>
            <a:pPr indent="-514350">
              <a:lnSpc>
                <a:spcPct val="150000"/>
              </a:lnSpc>
            </a:pPr>
            <a:r>
              <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rPr>
              <a:t>”</a:t>
            </a:r>
            <a:endParaRPr lang="zh-CN" altLang="en-US" sz="6600" dirty="0" smtClean="0">
              <a:gradFill>
                <a:gsLst>
                  <a:gs pos="0">
                    <a:schemeClr val="bg1">
                      <a:alpha val="61000"/>
                    </a:schemeClr>
                  </a:gs>
                  <a:gs pos="100000">
                    <a:schemeClr val="bg1">
                      <a:alpha val="0"/>
                    </a:schemeClr>
                  </a:gs>
                </a:gsLst>
                <a:lin ang="5400000" scaled="0"/>
              </a:gradFill>
              <a:latin typeface="黑体" panose="02010609060101010101" pitchFamily="49" charset="-122"/>
              <a:ea typeface="黑体" panose="02010609060101010101" pitchFamily="49" charset="-122"/>
            </a:endParaRPr>
          </a:p>
        </p:txBody>
      </p:sp>
      <p:sp>
        <p:nvSpPr>
          <p:cNvPr id="16" name="流程图: 文档 15"/>
          <p:cNvSpPr/>
          <p:nvPr/>
        </p:nvSpPr>
        <p:spPr>
          <a:xfrm rot="10800000">
            <a:off x="0" y="4382770"/>
            <a:ext cx="9144000" cy="3432810"/>
          </a:xfrm>
          <a:prstGeom prst="flowChartDocumen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412683" y="2018030"/>
            <a:ext cx="4318635" cy="1106805"/>
          </a:xfrm>
          <a:prstGeom prst="rect">
            <a:avLst/>
          </a:prstGeom>
          <a:noFill/>
        </p:spPr>
        <p:txBody>
          <a:bodyPr wrap="square" rtlCol="0">
            <a:spAutoFit/>
          </a:bodyPr>
          <a:lstStyle/>
          <a:p>
            <a:pPr algn="ctr">
              <a:lnSpc>
                <a:spcPct val="150000"/>
              </a:lnSpc>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工作思考</a:t>
            </a:r>
            <a:endPar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grpSp>
        <p:nvGrpSpPr>
          <p:cNvPr id="6" name="组合 5"/>
          <p:cNvGrpSpPr/>
          <p:nvPr/>
        </p:nvGrpSpPr>
        <p:grpSpPr>
          <a:xfrm>
            <a:off x="5535295" y="-1282700"/>
            <a:ext cx="4654550" cy="7959725"/>
            <a:chOff x="5535295" y="-1282700"/>
            <a:chExt cx="4654550" cy="7959725"/>
          </a:xfrm>
        </p:grpSpPr>
        <p:sp>
          <p:nvSpPr>
            <p:cNvPr id="17" name="流程图: 手动操作 16"/>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手动操作 17"/>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操作 18"/>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714625" y="809235"/>
            <a:ext cx="3714750" cy="1106805"/>
          </a:xfrm>
          <a:prstGeom prst="rect">
            <a:avLst/>
          </a:prstGeom>
          <a:noFill/>
        </p:spPr>
        <p:txBody>
          <a:bodyPr wrap="square" rtlCol="0">
            <a:spAutoFit/>
          </a:bodyPr>
          <a:lstStyle/>
          <a:p>
            <a:pPr algn="ctr">
              <a:lnSpc>
                <a:spcPct val="150000"/>
              </a:lnSpc>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工作思考</a:t>
            </a:r>
            <a:endParaRPr lang="zh-CN" altLang="en-US" sz="4400" spc="150" dirty="0">
              <a:solidFill>
                <a:srgbClr val="0070C0"/>
              </a:solidFill>
              <a:effectLst>
                <a:reflection blurRad="6350" stA="50000" endA="300" endPos="50000" dist="29997" dir="5400000" sy="-100000" algn="bl" rotWithShape="0"/>
              </a:effectLst>
              <a:latin typeface="方正小标宋简体" panose="03000509000000000000" pitchFamily="65" charset="-122"/>
              <a:ea typeface="方正小标宋简体" panose="03000509000000000000" pitchFamily="65" charset="-122"/>
            </a:endParaRPr>
          </a:p>
        </p:txBody>
      </p:sp>
      <p:sp>
        <p:nvSpPr>
          <p:cNvPr id="2" name="平行四边形 1"/>
          <p:cNvSpPr/>
          <p:nvPr/>
        </p:nvSpPr>
        <p:spPr>
          <a:xfrm>
            <a:off x="-514985" y="3152775"/>
            <a:ext cx="3479165" cy="915035"/>
          </a:xfrm>
          <a:prstGeom prst="parallelogram">
            <a:avLst/>
          </a:prstGeom>
          <a:gradFill>
            <a:gsLst>
              <a:gs pos="21000">
                <a:srgbClr val="0070C0">
                  <a:lumMod val="91000"/>
                </a:srgbClr>
              </a:gs>
              <a:gs pos="100000">
                <a:schemeClr val="accent5">
                  <a:shade val="94000"/>
                  <a:satMod val="135000"/>
                  <a:lumMod val="55000"/>
                  <a:lumOff val="45000"/>
                </a:schemeClr>
              </a:gs>
            </a:gsLst>
          </a:gradFill>
          <a:effectLst>
            <a:outerShdw blurRad="40000" dist="23000" dir="5400000" rotWithShape="0">
              <a:srgbClr val="000000">
                <a:alpha val="35000"/>
              </a:srgbClr>
            </a:outerShdw>
            <a:reflection blurRad="6350" stA="52000" endA="300" endPos="50000" dir="5400000" sy="-100000" algn="bl" rotWithShape="0"/>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平行四边形 2"/>
          <p:cNvSpPr/>
          <p:nvPr/>
        </p:nvSpPr>
        <p:spPr>
          <a:xfrm>
            <a:off x="2832735" y="3152775"/>
            <a:ext cx="3479165" cy="915035"/>
          </a:xfrm>
          <a:prstGeom prst="parallelogram">
            <a:avLst/>
          </a:prstGeom>
          <a:gradFill>
            <a:gsLst>
              <a:gs pos="21000">
                <a:srgbClr val="0070C0">
                  <a:lumMod val="91000"/>
                </a:srgbClr>
              </a:gs>
              <a:gs pos="100000">
                <a:schemeClr val="accent5">
                  <a:shade val="94000"/>
                  <a:satMod val="135000"/>
                  <a:lumMod val="55000"/>
                  <a:lumOff val="45000"/>
                </a:schemeClr>
              </a:gs>
            </a:gsLst>
          </a:gradFill>
          <a:effectLst>
            <a:outerShdw blurRad="40000" dist="23000" dir="5400000" rotWithShape="0">
              <a:srgbClr val="000000">
                <a:alpha val="35000"/>
              </a:srgbClr>
            </a:outerShdw>
            <a:reflection blurRad="6350" stA="52000" endA="300" endPos="50000" dir="5400000" sy="-100000" algn="bl" rotWithShape="0"/>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lvl="0" algn="ctr">
              <a:buClrTx/>
              <a:buSzTx/>
              <a:buFontTx/>
            </a:pPr>
            <a:endParaRPr lang="zh-CN" altLang="en-US">
              <a:sym typeface="+mn-ea"/>
            </a:endParaRPr>
          </a:p>
        </p:txBody>
      </p:sp>
      <p:sp>
        <p:nvSpPr>
          <p:cNvPr id="5" name="平行四边形 4"/>
          <p:cNvSpPr/>
          <p:nvPr/>
        </p:nvSpPr>
        <p:spPr>
          <a:xfrm>
            <a:off x="6180455" y="3152775"/>
            <a:ext cx="3479165" cy="915035"/>
          </a:xfrm>
          <a:prstGeom prst="parallelogram">
            <a:avLst/>
          </a:prstGeom>
          <a:gradFill>
            <a:gsLst>
              <a:gs pos="21000">
                <a:srgbClr val="0070C0">
                  <a:lumMod val="91000"/>
                </a:srgbClr>
              </a:gs>
              <a:gs pos="100000">
                <a:schemeClr val="accent5">
                  <a:shade val="94000"/>
                  <a:satMod val="135000"/>
                  <a:lumMod val="55000"/>
                  <a:lumOff val="45000"/>
                </a:schemeClr>
              </a:gs>
            </a:gsLst>
          </a:gradFill>
          <a:effectLst>
            <a:outerShdw blurRad="40000" dist="23000" dir="5400000" rotWithShape="0">
              <a:srgbClr val="000000">
                <a:alpha val="35000"/>
              </a:srgbClr>
            </a:outerShdw>
            <a:reflection blurRad="6350" stA="52000" endA="300" endPos="50000" dir="5400000" sy="-100000" algn="bl" rotWithShape="0"/>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ym typeface="+mn-ea"/>
            </a:endParaRPr>
          </a:p>
        </p:txBody>
      </p:sp>
      <p:sp>
        <p:nvSpPr>
          <p:cNvPr id="8" name="矩形 7"/>
          <p:cNvSpPr/>
          <p:nvPr/>
        </p:nvSpPr>
        <p:spPr>
          <a:xfrm>
            <a:off x="447675" y="3287712"/>
            <a:ext cx="1706880" cy="645160"/>
          </a:xfrm>
          <a:prstGeom prst="rect">
            <a:avLst/>
          </a:prstGeom>
        </p:spPr>
        <p:txBody>
          <a:bodyPr wrap="none">
            <a:spAutoFit/>
          </a:bodyPr>
          <a:lstStyle/>
          <a:p>
            <a:pPr indent="-514350">
              <a:lnSpc>
                <a:spcPct val="150000"/>
              </a:lnSpc>
            </a:pPr>
            <a:r>
              <a:rPr lang="zh-CN" altLang="en-US" sz="2400" b="1" dirty="0" smtClean="0">
                <a:solidFill>
                  <a:schemeClr val="bg1"/>
                </a:solidFill>
                <a:latin typeface="微软雅黑" panose="020B0503020204020204" pitchFamily="34" charset="-122"/>
                <a:ea typeface="微软雅黑" panose="020B0503020204020204" pitchFamily="34" charset="-122"/>
              </a:rPr>
              <a:t>适应新角色</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3691890" y="3287712"/>
            <a:ext cx="1706880" cy="645160"/>
          </a:xfrm>
          <a:prstGeom prst="rect">
            <a:avLst/>
          </a:prstGeom>
        </p:spPr>
        <p:txBody>
          <a:bodyPr wrap="none">
            <a:spAutoFit/>
          </a:bodyPr>
          <a:lstStyle/>
          <a:p>
            <a:pPr indent="-514350">
              <a:lnSpc>
                <a:spcPct val="150000"/>
              </a:lnSpc>
            </a:pPr>
            <a:r>
              <a:rPr lang="zh-CN" altLang="en-US" sz="2400" b="1" dirty="0" smtClean="0">
                <a:solidFill>
                  <a:schemeClr val="bg1"/>
                </a:solidFill>
                <a:latin typeface="微软雅黑" panose="020B0503020204020204" pitchFamily="34" charset="-122"/>
                <a:ea typeface="微软雅黑" panose="020B0503020204020204" pitchFamily="34" charset="-122"/>
              </a:rPr>
              <a:t>适应新环境</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936105" y="3287712"/>
            <a:ext cx="1706880" cy="645160"/>
          </a:xfrm>
          <a:prstGeom prst="rect">
            <a:avLst/>
          </a:prstGeom>
        </p:spPr>
        <p:txBody>
          <a:bodyPr wrap="none">
            <a:spAutoFit/>
          </a:bodyPr>
          <a:lstStyle/>
          <a:p>
            <a:pPr indent="-514350">
              <a:lnSpc>
                <a:spcPct val="150000"/>
              </a:lnSpc>
            </a:pPr>
            <a:r>
              <a:rPr lang="zh-CN" altLang="en-US" sz="2400" b="1" dirty="0" smtClean="0">
                <a:solidFill>
                  <a:schemeClr val="bg1"/>
                </a:solidFill>
                <a:latin typeface="微软雅黑" panose="020B0503020204020204" pitchFamily="34" charset="-122"/>
                <a:ea typeface="微软雅黑" panose="020B0503020204020204" pitchFamily="34" charset="-122"/>
              </a:rPr>
              <a:t>适应新任务</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10" name="椭圆 9"/>
          <p:cNvSpPr/>
          <p:nvPr/>
        </p:nvSpPr>
        <p:spPr>
          <a:xfrm rot="10800000">
            <a:off x="-903605" y="3543300"/>
            <a:ext cx="11182350" cy="2197100"/>
          </a:xfrm>
          <a:prstGeom prst="ellipse">
            <a:avLst/>
          </a:prstGeom>
          <a:gradFill>
            <a:gsLst>
              <a:gs pos="21000">
                <a:srgbClr val="0070C0">
                  <a:lumMod val="91000"/>
                </a:srgbClr>
              </a:gs>
              <a:gs pos="100000">
                <a:schemeClr val="accent5">
                  <a:shade val="94000"/>
                  <a:satMod val="135000"/>
                  <a:lumMod val="98000"/>
                </a:schemeClr>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椭圆 14"/>
          <p:cNvSpPr/>
          <p:nvPr/>
        </p:nvSpPr>
        <p:spPr>
          <a:xfrm>
            <a:off x="-174171" y="3627120"/>
            <a:ext cx="5543550" cy="742950"/>
          </a:xfrm>
          <a:prstGeom prst="ellipse">
            <a:avLst/>
          </a:prstGeom>
          <a:gradFill flip="none" rotWithShape="1">
            <a:gsLst>
              <a:gs pos="0">
                <a:schemeClr val="tx1">
                  <a:alpha val="43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C:\Users\Administrator\Desktop\20231120PPT\照片\下村工作1.jpg"/>
          <p:cNvPicPr>
            <a:picLocks noChangeAspect="1" noChangeArrowheads="1"/>
          </p:cNvPicPr>
          <p:nvPr/>
        </p:nvPicPr>
        <p:blipFill>
          <a:blip r:embed="rId2" cstate="print"/>
          <a:stretch>
            <a:fillRect/>
          </a:stretch>
        </p:blipFill>
        <p:spPr bwMode="auto">
          <a:xfrm>
            <a:off x="4726215" y="1631951"/>
            <a:ext cx="3403599" cy="2552700"/>
          </a:xfrm>
          <a:prstGeom prst="rect">
            <a:avLst/>
          </a:prstGeom>
          <a:noFill/>
          <a:ln w="22225">
            <a:solidFill>
              <a:schemeClr val="bg1"/>
            </a:solidFill>
          </a:ln>
        </p:spPr>
      </p:pic>
      <p:pic>
        <p:nvPicPr>
          <p:cNvPr id="1027" name="Picture 3" descr="C:\Users\Administrator\Desktop\20231120PPT\照片\下村工作2.jpg"/>
          <p:cNvPicPr>
            <a:picLocks noChangeAspect="1" noChangeArrowheads="1"/>
          </p:cNvPicPr>
          <p:nvPr/>
        </p:nvPicPr>
        <p:blipFill>
          <a:blip r:embed="rId3" cstate="print"/>
          <a:srcRect/>
          <a:stretch>
            <a:fillRect/>
          </a:stretch>
        </p:blipFill>
        <p:spPr bwMode="auto">
          <a:xfrm>
            <a:off x="1079954" y="1632109"/>
            <a:ext cx="3384550" cy="2538413"/>
          </a:xfrm>
          <a:prstGeom prst="rect">
            <a:avLst/>
          </a:prstGeom>
          <a:noFill/>
          <a:ln w="22225">
            <a:solidFill>
              <a:schemeClr val="bg1"/>
            </a:solidFill>
          </a:ln>
        </p:spPr>
      </p:pic>
      <p:sp>
        <p:nvSpPr>
          <p:cNvPr id="9" name="TextBox 8"/>
          <p:cNvSpPr txBox="1"/>
          <p:nvPr/>
        </p:nvSpPr>
        <p:spPr>
          <a:xfrm>
            <a:off x="3041650" y="203836"/>
            <a:ext cx="3060700" cy="1106804"/>
          </a:xfrm>
          <a:prstGeom prst="rect">
            <a:avLst/>
          </a:prstGeom>
          <a:noFill/>
        </p:spPr>
        <p:txBody>
          <a:bodyPr wrap="square" rtlCol="0">
            <a:spAutoFit/>
          </a:bodyPr>
          <a:lstStyle/>
          <a:p>
            <a:pPr algn="ctr">
              <a:lnSpc>
                <a:spcPct val="150000"/>
              </a:lnSpc>
              <a:buClrTx/>
              <a:buSzTx/>
              <a:buFontTx/>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基层工作</a:t>
            </a:r>
            <a:endPar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sp>
        <p:nvSpPr>
          <p:cNvPr id="8" name="矩形 7"/>
          <p:cNvSpPr/>
          <p:nvPr/>
        </p:nvSpPr>
        <p:spPr>
          <a:xfrm>
            <a:off x="1388110" y="986790"/>
            <a:ext cx="1653540" cy="645160"/>
          </a:xfrm>
          <a:prstGeom prst="rect">
            <a:avLst/>
          </a:prstGeom>
        </p:spPr>
        <p:txBody>
          <a:bodyPr wrap="square">
            <a:spAutoFit/>
          </a:bodyPr>
          <a:p>
            <a:pPr algn="ctr">
              <a:lnSpc>
                <a:spcPct val="100000"/>
              </a:lnSpc>
              <a:buClrTx/>
              <a:buSzTx/>
              <a:buFontTx/>
            </a:pPr>
            <a:r>
              <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适 应</a:t>
            </a:r>
            <a:endPar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10" name="椭圆 9"/>
          <p:cNvSpPr/>
          <p:nvPr/>
        </p:nvSpPr>
        <p:spPr>
          <a:xfrm rot="10800000">
            <a:off x="-903605" y="3543300"/>
            <a:ext cx="11182350" cy="2197100"/>
          </a:xfrm>
          <a:prstGeom prst="ellipse">
            <a:avLst/>
          </a:prstGeom>
          <a:gradFill>
            <a:gsLst>
              <a:gs pos="21000">
                <a:srgbClr val="0070C0">
                  <a:lumMod val="91000"/>
                </a:srgbClr>
              </a:gs>
              <a:gs pos="100000">
                <a:schemeClr val="accent5">
                  <a:shade val="94000"/>
                  <a:satMod val="135000"/>
                  <a:lumMod val="98000"/>
                </a:schemeClr>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9" name="图片 18" descr="D:\tmp\微信图片_20211122204945.jpg"/>
          <p:cNvPicPr/>
          <p:nvPr/>
        </p:nvPicPr>
        <p:blipFill>
          <a:blip r:embed="rId2" cstate="print"/>
          <a:srcRect l="12022" r="21455"/>
          <a:stretch>
            <a:fillRect/>
          </a:stretch>
        </p:blipFill>
        <p:spPr bwMode="auto">
          <a:xfrm>
            <a:off x="4650105" y="1631950"/>
            <a:ext cx="3463925" cy="2571750"/>
          </a:xfrm>
          <a:prstGeom prst="rect">
            <a:avLst/>
          </a:prstGeom>
          <a:noFill/>
          <a:ln w="22225">
            <a:solidFill>
              <a:schemeClr val="bg1"/>
            </a:solidFill>
          </a:ln>
        </p:spPr>
      </p:pic>
      <p:pic>
        <p:nvPicPr>
          <p:cNvPr id="12" name="图片 11" descr="12bac96945bc1c1b20d0e6aa1763f3a"/>
          <p:cNvPicPr/>
          <p:nvPr/>
        </p:nvPicPr>
        <p:blipFill>
          <a:blip r:embed="rId3" cstate="print"/>
          <a:stretch>
            <a:fillRect/>
          </a:stretch>
        </p:blipFill>
        <p:spPr bwMode="auto">
          <a:xfrm>
            <a:off x="1054735" y="1631950"/>
            <a:ext cx="3384550" cy="2552700"/>
          </a:xfrm>
          <a:prstGeom prst="rect">
            <a:avLst/>
          </a:prstGeom>
          <a:noFill/>
          <a:ln w="22225">
            <a:solidFill>
              <a:schemeClr val="bg1"/>
            </a:solidFill>
          </a:ln>
        </p:spPr>
      </p:pic>
      <p:sp>
        <p:nvSpPr>
          <p:cNvPr id="8" name="TextBox 7"/>
          <p:cNvSpPr txBox="1"/>
          <p:nvPr/>
        </p:nvSpPr>
        <p:spPr>
          <a:xfrm>
            <a:off x="3041650" y="203836"/>
            <a:ext cx="3060700" cy="1106804"/>
          </a:xfrm>
          <a:prstGeom prst="rect">
            <a:avLst/>
          </a:prstGeom>
          <a:noFill/>
        </p:spPr>
        <p:txBody>
          <a:bodyPr wrap="square" rtlCol="0">
            <a:spAutoFit/>
          </a:bodyPr>
          <a:lstStyle/>
          <a:p>
            <a:pPr algn="ctr">
              <a:lnSpc>
                <a:spcPct val="150000"/>
              </a:lnSpc>
              <a:buClrTx/>
              <a:buSzTx/>
              <a:buFontTx/>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基层工作</a:t>
            </a:r>
            <a:endPar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sp>
        <p:nvSpPr>
          <p:cNvPr id="2" name="矩形 1"/>
          <p:cNvSpPr/>
          <p:nvPr/>
        </p:nvSpPr>
        <p:spPr>
          <a:xfrm>
            <a:off x="1388110" y="986790"/>
            <a:ext cx="1653540" cy="645160"/>
          </a:xfrm>
          <a:prstGeom prst="rect">
            <a:avLst/>
          </a:prstGeom>
        </p:spPr>
        <p:txBody>
          <a:bodyPr wrap="square">
            <a:spAutoFit/>
          </a:bodyPr>
          <a:p>
            <a:pPr algn="ctr">
              <a:lnSpc>
                <a:spcPct val="100000"/>
              </a:lnSpc>
              <a:buClrTx/>
              <a:buSzTx/>
              <a:buFontTx/>
            </a:pPr>
            <a:r>
              <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融</a:t>
            </a:r>
            <a:r>
              <a:rPr lang="en-US" altLang="zh-CN"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 </a:t>
            </a:r>
            <a:r>
              <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入</a:t>
            </a:r>
            <a:endPar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10" name="椭圆 9"/>
          <p:cNvSpPr/>
          <p:nvPr/>
        </p:nvSpPr>
        <p:spPr>
          <a:xfrm rot="10800000">
            <a:off x="-903605" y="3543300"/>
            <a:ext cx="11182350" cy="2197100"/>
          </a:xfrm>
          <a:prstGeom prst="ellipse">
            <a:avLst/>
          </a:prstGeom>
          <a:gradFill>
            <a:gsLst>
              <a:gs pos="21000">
                <a:srgbClr val="0070C0">
                  <a:lumMod val="91000"/>
                </a:srgbClr>
              </a:gs>
              <a:gs pos="100000">
                <a:schemeClr val="accent5">
                  <a:shade val="94000"/>
                  <a:satMod val="135000"/>
                  <a:lumMod val="98000"/>
                </a:schemeClr>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3" name="图片 2"/>
          <p:cNvPicPr/>
          <p:nvPr/>
        </p:nvPicPr>
        <p:blipFill>
          <a:blip r:embed="rId2" cstate="print"/>
          <a:stretch>
            <a:fillRect/>
          </a:stretch>
        </p:blipFill>
        <p:spPr bwMode="auto">
          <a:xfrm>
            <a:off x="4653597" y="1631723"/>
            <a:ext cx="3496900" cy="2622478"/>
          </a:xfrm>
          <a:prstGeom prst="rect">
            <a:avLst/>
          </a:prstGeom>
          <a:noFill/>
          <a:ln w="22225">
            <a:solidFill>
              <a:schemeClr val="bg1"/>
            </a:solidFill>
          </a:ln>
        </p:spPr>
      </p:pic>
      <p:pic>
        <p:nvPicPr>
          <p:cNvPr id="5" name="图片 4" descr="66f907787043ee2ad58d8d4beac2bb9"/>
          <p:cNvPicPr/>
          <p:nvPr/>
        </p:nvPicPr>
        <p:blipFill>
          <a:blip r:embed="rId3" cstate="print"/>
          <a:srcRect l="2373" t="-369" r="12577" b="369"/>
          <a:stretch>
            <a:fillRect/>
          </a:stretch>
        </p:blipFill>
        <p:spPr bwMode="auto">
          <a:xfrm>
            <a:off x="1052830" y="1631950"/>
            <a:ext cx="3413760" cy="2580005"/>
          </a:xfrm>
          <a:prstGeom prst="rect">
            <a:avLst/>
          </a:prstGeom>
          <a:noFill/>
          <a:ln w="22225">
            <a:solidFill>
              <a:schemeClr val="bg1"/>
            </a:solidFill>
          </a:ln>
        </p:spPr>
      </p:pic>
      <p:sp>
        <p:nvSpPr>
          <p:cNvPr id="8" name="TextBox 7"/>
          <p:cNvSpPr txBox="1"/>
          <p:nvPr/>
        </p:nvSpPr>
        <p:spPr>
          <a:xfrm>
            <a:off x="3041650" y="203836"/>
            <a:ext cx="3060700" cy="1106804"/>
          </a:xfrm>
          <a:prstGeom prst="rect">
            <a:avLst/>
          </a:prstGeom>
          <a:noFill/>
        </p:spPr>
        <p:txBody>
          <a:bodyPr wrap="square" rtlCol="0">
            <a:spAutoFit/>
          </a:bodyPr>
          <a:lstStyle/>
          <a:p>
            <a:pPr algn="ctr">
              <a:lnSpc>
                <a:spcPct val="150000"/>
              </a:lnSpc>
              <a:buClrTx/>
              <a:buSzTx/>
              <a:buFontTx/>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基层工作</a:t>
            </a:r>
            <a:endPar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sp>
        <p:nvSpPr>
          <p:cNvPr id="2" name="矩形 1"/>
          <p:cNvSpPr/>
          <p:nvPr/>
        </p:nvSpPr>
        <p:spPr>
          <a:xfrm>
            <a:off x="1388110" y="986790"/>
            <a:ext cx="1653540" cy="645160"/>
          </a:xfrm>
          <a:prstGeom prst="rect">
            <a:avLst/>
          </a:prstGeom>
        </p:spPr>
        <p:txBody>
          <a:bodyPr wrap="square">
            <a:spAutoFit/>
          </a:bodyPr>
          <a:p>
            <a:pPr algn="ctr">
              <a:lnSpc>
                <a:spcPct val="100000"/>
              </a:lnSpc>
              <a:buClrTx/>
              <a:buSzTx/>
              <a:buFontTx/>
            </a:pPr>
            <a:r>
              <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投</a:t>
            </a:r>
            <a:r>
              <a:rPr lang="en-US" altLang="zh-CN"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 </a:t>
            </a:r>
            <a:r>
              <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入</a:t>
            </a:r>
            <a:endPar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t="-52000" b="-52000"/>
          </a:stretch>
        </a:blipFill>
        <a:effectLst/>
      </p:bgPr>
    </p:bg>
    <p:spTree>
      <p:nvGrpSpPr>
        <p:cNvPr id="1" name=""/>
        <p:cNvGrpSpPr/>
        <p:nvPr/>
      </p:nvGrpSpPr>
      <p:grpSpPr>
        <a:xfrm>
          <a:off x="0" y="0"/>
          <a:ext cx="0" cy="0"/>
          <a:chOff x="0" y="0"/>
          <a:chExt cx="0" cy="0"/>
        </a:xfrm>
      </p:grpSpPr>
      <p:sp>
        <p:nvSpPr>
          <p:cNvPr id="4" name="TextBox 3"/>
          <p:cNvSpPr txBox="1"/>
          <p:nvPr/>
        </p:nvSpPr>
        <p:spPr>
          <a:xfrm>
            <a:off x="2918460" y="203835"/>
            <a:ext cx="3060700" cy="1106805"/>
          </a:xfrm>
          <a:prstGeom prst="rect">
            <a:avLst/>
          </a:prstGeom>
          <a:noFill/>
        </p:spPr>
        <p:txBody>
          <a:bodyPr wrap="square" rtlCol="0">
            <a:spAutoFit/>
          </a:bodyPr>
          <a:lstStyle/>
          <a:p>
            <a:pPr algn="ctr">
              <a:lnSpc>
                <a:spcPct val="150000"/>
              </a:lnSpc>
              <a:buClrTx/>
              <a:buSzTx/>
              <a:buFontTx/>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基层工作</a:t>
            </a:r>
            <a:endPar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grpSp>
        <p:nvGrpSpPr>
          <p:cNvPr id="23" name="组合 20"/>
          <p:cNvGrpSpPr/>
          <p:nvPr/>
        </p:nvGrpSpPr>
        <p:grpSpPr>
          <a:xfrm>
            <a:off x="5535295" y="-1282700"/>
            <a:ext cx="4654550" cy="7959725"/>
            <a:chOff x="5535295" y="-1282700"/>
            <a:chExt cx="4654550" cy="7959725"/>
          </a:xfrm>
        </p:grpSpPr>
        <p:sp>
          <p:nvSpPr>
            <p:cNvPr id="25" name="流程图: 手动操作 24"/>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手动操作 23"/>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手动操作 25"/>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rot="16200000" flipV="1">
            <a:off x="4356100" y="-1053465"/>
            <a:ext cx="433070" cy="9144000"/>
          </a:xfrm>
          <a:prstGeom prst="rect">
            <a:avLst/>
          </a:prstGeom>
          <a:gradFill>
            <a:gsLst>
              <a:gs pos="21000">
                <a:srgbClr val="0070C0">
                  <a:lumMod val="91000"/>
                </a:srgbClr>
              </a:gs>
              <a:gs pos="100000">
                <a:schemeClr val="accent5">
                  <a:shade val="94000"/>
                  <a:satMod val="135000"/>
                  <a:lumMod val="98000"/>
                </a:schemeClr>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2" name="组合 24"/>
          <p:cNvGrpSpPr/>
          <p:nvPr/>
        </p:nvGrpSpPr>
        <p:grpSpPr>
          <a:xfrm>
            <a:off x="645795" y="2024380"/>
            <a:ext cx="7612380" cy="1870710"/>
            <a:chOff x="1017" y="3188"/>
            <a:chExt cx="11988" cy="2946"/>
          </a:xfrm>
          <a:effectLst>
            <a:outerShdw blurRad="228600" dir="13500000" sy="23000" kx="1200000" algn="br" rotWithShape="0">
              <a:prstClr val="black">
                <a:alpha val="20000"/>
              </a:prstClr>
            </a:outerShdw>
          </a:effectLst>
        </p:grpSpPr>
        <p:pic>
          <p:nvPicPr>
            <p:cNvPr id="11" name="图片 1" descr="D:\tmp\微信图片_20211122201657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017" y="3188"/>
              <a:ext cx="3848" cy="2946"/>
            </a:xfrm>
            <a:prstGeom prst="rect">
              <a:avLst/>
            </a:prstGeom>
            <a:noFill/>
            <a:ln w="28575">
              <a:solidFill>
                <a:schemeClr val="bg1"/>
              </a:solidFill>
            </a:ln>
          </p:spPr>
        </p:pic>
        <p:pic>
          <p:nvPicPr>
            <p:cNvPr id="12" name="图片 5" descr="D:\tmp\微信图片_20211122202109.jpg"/>
            <p:cNvPicPr>
              <a:picLocks noChangeAspect="1" noChangeArrowheads="1"/>
            </p:cNvPicPr>
            <p:nvPr/>
          </p:nvPicPr>
          <p:blipFill>
            <a:blip r:embed="rId3" cstate="print"/>
            <a:stretch>
              <a:fillRect/>
            </a:stretch>
          </p:blipFill>
          <p:spPr>
            <a:xfrm>
              <a:off x="5087" y="3188"/>
              <a:ext cx="3848" cy="2946"/>
            </a:xfrm>
            <a:prstGeom prst="rect">
              <a:avLst/>
            </a:prstGeom>
            <a:noFill/>
            <a:ln w="28575">
              <a:solidFill>
                <a:schemeClr val="bg1"/>
              </a:solidFill>
            </a:ln>
          </p:spPr>
        </p:pic>
        <p:pic>
          <p:nvPicPr>
            <p:cNvPr id="49" name="图片 49" descr="82948e49f4feee0c5faf21bb4ba4480"/>
            <p:cNvPicPr>
              <a:picLocks noChangeAspect="1"/>
            </p:cNvPicPr>
            <p:nvPr/>
          </p:nvPicPr>
          <p:blipFill>
            <a:blip r:embed="rId4" cstate="print"/>
            <a:srcRect t="15534" b="39592"/>
            <a:stretch>
              <a:fillRect/>
            </a:stretch>
          </p:blipFill>
          <p:spPr>
            <a:xfrm>
              <a:off x="9157" y="3188"/>
              <a:ext cx="3849" cy="2946"/>
            </a:xfrm>
            <a:prstGeom prst="rect">
              <a:avLst/>
            </a:prstGeom>
            <a:ln w="28575">
              <a:solidFill>
                <a:srgbClr val="FFFFFF"/>
              </a:solidFill>
            </a:ln>
          </p:spPr>
        </p:pic>
      </p:grpSp>
      <p:grpSp>
        <p:nvGrpSpPr>
          <p:cNvPr id="3" name="组合 23"/>
          <p:cNvGrpSpPr/>
          <p:nvPr/>
        </p:nvGrpSpPr>
        <p:grpSpPr>
          <a:xfrm>
            <a:off x="10964545" y="2024380"/>
            <a:ext cx="7616190" cy="1870710"/>
            <a:chOff x="1011" y="3262"/>
            <a:chExt cx="11994" cy="2946"/>
          </a:xfrm>
          <a:effectLst>
            <a:outerShdw blurRad="228600" dir="13500000" sy="23000" kx="1200000" algn="br" rotWithShape="0">
              <a:prstClr val="black">
                <a:alpha val="20000"/>
              </a:prstClr>
            </a:outerShdw>
          </a:effectLst>
        </p:grpSpPr>
        <p:pic>
          <p:nvPicPr>
            <p:cNvPr id="15" name="图片 11" descr="D:\tmp\微信图片_20211122202652.jpg"/>
            <p:cNvPicPr>
              <a:picLocks noChangeAspect="1" noChangeArrowheads="1"/>
            </p:cNvPicPr>
            <p:nvPr/>
          </p:nvPicPr>
          <p:blipFill>
            <a:blip r:embed="rId5" cstate="print"/>
            <a:stretch>
              <a:fillRect/>
            </a:stretch>
          </p:blipFill>
          <p:spPr>
            <a:xfrm>
              <a:off x="9157" y="3262"/>
              <a:ext cx="3849" cy="2947"/>
            </a:xfrm>
            <a:prstGeom prst="rect">
              <a:avLst/>
            </a:prstGeom>
            <a:noFill/>
            <a:ln w="28575">
              <a:solidFill>
                <a:schemeClr val="bg1"/>
              </a:solidFill>
            </a:ln>
          </p:spPr>
        </p:pic>
        <p:pic>
          <p:nvPicPr>
            <p:cNvPr id="16" name="图片 2" descr="D:\tmp\微信图片_20211122201724.jpg"/>
            <p:cNvPicPr>
              <a:picLocks noChangeAspect="1" noChangeArrowheads="1"/>
            </p:cNvPicPr>
            <p:nvPr/>
          </p:nvPicPr>
          <p:blipFill>
            <a:blip r:embed="rId6" cstate="print"/>
            <a:stretch>
              <a:fillRect/>
            </a:stretch>
          </p:blipFill>
          <p:spPr>
            <a:xfrm>
              <a:off x="1011" y="3262"/>
              <a:ext cx="3847" cy="2946"/>
            </a:xfrm>
            <a:prstGeom prst="rect">
              <a:avLst/>
            </a:prstGeom>
            <a:noFill/>
            <a:ln w="28575">
              <a:solidFill>
                <a:schemeClr val="bg1"/>
              </a:solidFill>
            </a:ln>
          </p:spPr>
        </p:pic>
        <p:pic>
          <p:nvPicPr>
            <p:cNvPr id="18" name="图片 40" descr="f79b0ea93cedff28039d7355b6e26ea"/>
            <p:cNvPicPr>
              <a:picLocks noChangeAspect="1"/>
            </p:cNvPicPr>
            <p:nvPr/>
          </p:nvPicPr>
          <p:blipFill>
            <a:blip r:embed="rId7" cstate="print"/>
            <a:stretch>
              <a:fillRect/>
            </a:stretch>
          </p:blipFill>
          <p:spPr>
            <a:xfrm>
              <a:off x="5081" y="3262"/>
              <a:ext cx="3849" cy="2946"/>
            </a:xfrm>
            <a:prstGeom prst="rect">
              <a:avLst/>
            </a:prstGeom>
            <a:noFill/>
            <a:ln w="28575">
              <a:solidFill>
                <a:schemeClr val="bg1"/>
              </a:solidFill>
            </a:ln>
          </p:spPr>
        </p:pic>
      </p:grpSp>
      <p:grpSp>
        <p:nvGrpSpPr>
          <p:cNvPr id="5" name="组合 22"/>
          <p:cNvGrpSpPr/>
          <p:nvPr/>
        </p:nvGrpSpPr>
        <p:grpSpPr>
          <a:xfrm>
            <a:off x="4895215" y="3684905"/>
            <a:ext cx="2312035" cy="438785"/>
            <a:chOff x="10030" y="5803"/>
            <a:chExt cx="3641" cy="691"/>
          </a:xfrm>
        </p:grpSpPr>
        <p:sp>
          <p:nvSpPr>
            <p:cNvPr id="19" name="五边形 18"/>
            <p:cNvSpPr/>
            <p:nvPr/>
          </p:nvSpPr>
          <p:spPr>
            <a:xfrm>
              <a:off x="10140" y="5803"/>
              <a:ext cx="2588" cy="691"/>
            </a:xfrm>
            <a:prstGeom prst="homePlate">
              <a:avLst/>
            </a:prstGeom>
            <a:ln>
              <a:noFill/>
            </a:ln>
          </p:spPr>
          <p:style>
            <a:lnRef idx="1">
              <a:schemeClr val="accent6"/>
            </a:lnRef>
            <a:fillRef idx="3">
              <a:schemeClr val="accent6"/>
            </a:fillRef>
            <a:effectRef idx="2">
              <a:schemeClr val="accent6"/>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0" name="TextBox 16"/>
            <p:cNvSpPr txBox="1"/>
            <p:nvPr/>
          </p:nvSpPr>
          <p:spPr>
            <a:xfrm>
              <a:off x="10030" y="5883"/>
              <a:ext cx="2698" cy="531"/>
            </a:xfrm>
            <a:prstGeom prst="rect">
              <a:avLst/>
            </a:prstGeom>
            <a:noFill/>
          </p:spPr>
          <p:txBody>
            <a:bodyPr wrap="square" rtlCol="0">
              <a:spAutoFit/>
            </a:bodyPr>
            <a:lstStyle/>
            <a:p>
              <a:pPr algn="ctr"/>
              <a:r>
                <a:rPr lang="zh-CN" altLang="en-US" sz="1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项目施工前</a:t>
              </a:r>
              <a:endParaRPr lang="zh-CN" altLang="en-US" sz="1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21" name="燕尾形 20"/>
            <p:cNvSpPr/>
            <p:nvPr/>
          </p:nvSpPr>
          <p:spPr>
            <a:xfrm>
              <a:off x="12496" y="5819"/>
              <a:ext cx="705" cy="675"/>
            </a:xfrm>
            <a:prstGeom prst="chevron">
              <a:avLst/>
            </a:prstGeom>
            <a:ln>
              <a:noFill/>
            </a:ln>
          </p:spPr>
          <p:style>
            <a:lnRef idx="1">
              <a:schemeClr val="accent6"/>
            </a:lnRef>
            <a:fillRef idx="3">
              <a:schemeClr val="accent6"/>
            </a:fillRef>
            <a:effectRef idx="2">
              <a:schemeClr val="accent6"/>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2" name="燕尾形 21"/>
            <p:cNvSpPr/>
            <p:nvPr/>
          </p:nvSpPr>
          <p:spPr>
            <a:xfrm>
              <a:off x="12966" y="5810"/>
              <a:ext cx="705" cy="675"/>
            </a:xfrm>
            <a:prstGeom prst="chevron">
              <a:avLst/>
            </a:prstGeom>
            <a:ln>
              <a:noFill/>
            </a:ln>
          </p:spPr>
          <p:style>
            <a:lnRef idx="1">
              <a:schemeClr val="accent6"/>
            </a:lnRef>
            <a:fillRef idx="3">
              <a:schemeClr val="accent6"/>
            </a:fillRef>
            <a:effectRef idx="2">
              <a:schemeClr val="accent6"/>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grpSp>
        <p:nvGrpSpPr>
          <p:cNvPr id="6" name="组合 25"/>
          <p:cNvGrpSpPr/>
          <p:nvPr/>
        </p:nvGrpSpPr>
        <p:grpSpPr>
          <a:xfrm>
            <a:off x="14241145" y="3680460"/>
            <a:ext cx="2312035" cy="438785"/>
            <a:chOff x="10030" y="5803"/>
            <a:chExt cx="3641" cy="691"/>
          </a:xfrm>
        </p:grpSpPr>
        <p:sp>
          <p:nvSpPr>
            <p:cNvPr id="27" name="五边形 26"/>
            <p:cNvSpPr/>
            <p:nvPr/>
          </p:nvSpPr>
          <p:spPr>
            <a:xfrm>
              <a:off x="10140" y="5803"/>
              <a:ext cx="2588" cy="691"/>
            </a:xfrm>
            <a:prstGeom prst="homePlate">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8" name="TextBox 16"/>
            <p:cNvSpPr txBox="1"/>
            <p:nvPr/>
          </p:nvSpPr>
          <p:spPr>
            <a:xfrm>
              <a:off x="10030" y="5883"/>
              <a:ext cx="2698" cy="531"/>
            </a:xfrm>
            <a:prstGeom prst="rect">
              <a:avLst/>
            </a:prstGeom>
            <a:noFill/>
          </p:spPr>
          <p:txBody>
            <a:bodyPr wrap="square" rtlCol="0">
              <a:spAutoFit/>
            </a:bodyPr>
            <a:lstStyle/>
            <a:p>
              <a:pPr algn="ctr"/>
              <a:r>
                <a:rPr lang="zh-CN" altLang="en-US" sz="1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项目施工后</a:t>
              </a:r>
              <a:endParaRPr lang="zh-CN" altLang="en-US" sz="1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29" name="燕尾形 28"/>
            <p:cNvSpPr/>
            <p:nvPr/>
          </p:nvSpPr>
          <p:spPr>
            <a:xfrm>
              <a:off x="12496" y="5819"/>
              <a:ext cx="705" cy="675"/>
            </a:xfrm>
            <a:prstGeom prst="chevron">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0" name="燕尾形 29"/>
            <p:cNvSpPr/>
            <p:nvPr/>
          </p:nvSpPr>
          <p:spPr>
            <a:xfrm>
              <a:off x="12966" y="5810"/>
              <a:ext cx="705" cy="675"/>
            </a:xfrm>
            <a:prstGeom prst="chevron">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sp>
        <p:nvSpPr>
          <p:cNvPr id="8" name="矩形 7"/>
          <p:cNvSpPr/>
          <p:nvPr/>
        </p:nvSpPr>
        <p:spPr>
          <a:xfrm>
            <a:off x="1140460" y="1379220"/>
            <a:ext cx="1653540" cy="645160"/>
          </a:xfrm>
          <a:prstGeom prst="rect">
            <a:avLst/>
          </a:prstGeom>
        </p:spPr>
        <p:txBody>
          <a:bodyPr wrap="square">
            <a:spAutoFit/>
          </a:bodyPr>
          <a:p>
            <a:pPr algn="ctr">
              <a:lnSpc>
                <a:spcPct val="100000"/>
              </a:lnSpc>
              <a:buClrTx/>
              <a:buSzTx/>
              <a:buFontTx/>
            </a:pPr>
            <a:r>
              <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成</a:t>
            </a:r>
            <a:r>
              <a:rPr lang="en-US" altLang="zh-CN"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 </a:t>
            </a:r>
            <a:r>
              <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绩</a:t>
            </a:r>
            <a:endPar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948194 -0.0037037 " pathEditMode="relative" rAng="0" ptsTypes="">
                                      <p:cBhvr>
                                        <p:cTn id="6" dur="2000" fill="hold"/>
                                        <p:tgtEl>
                                          <p:spTgt spid="5"/>
                                        </p:tgtEl>
                                        <p:attrNameLst>
                                          <p:attrName>ppt_x</p:attrName>
                                          <p:attrName>ppt_y</p:attrName>
                                        </p:attrNameLst>
                                      </p:cBhvr>
                                      <p:rCtr x="-531" y="0"/>
                                    </p:animMotion>
                                  </p:childTnLst>
                                </p:cTn>
                              </p:par>
                              <p:par>
                                <p:cTn id="7" presetID="0" presetClass="path" presetSubtype="0" accel="50000" decel="50000" fill="hold" nodeType="withEffect">
                                  <p:stCondLst>
                                    <p:cond delay="0"/>
                                  </p:stCondLst>
                                  <p:childTnLst>
                                    <p:animMotion origin="layout" path="M 0 0 L -1.01326 0 " pathEditMode="relative" ptsTypes="">
                                      <p:cBhvr>
                                        <p:cTn id="8" dur="1000" fill="hold"/>
                                        <p:tgtEl>
                                          <p:spTgt spid="2"/>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1.44646 0 " pathEditMode="relative" rAng="0" ptsTypes="">
                                      <p:cBhvr>
                                        <p:cTn id="10" dur="3000" fill="hold"/>
                                        <p:tgtEl>
                                          <p:spTgt spid="6"/>
                                        </p:tgtEl>
                                        <p:attrNameLst>
                                          <p:attrName>ppt_x</p:attrName>
                                          <p:attrName>ppt_y</p:attrName>
                                        </p:attrNameLst>
                                      </p:cBhvr>
                                      <p:rCtr x="-743" y="0"/>
                                    </p:animMotion>
                                  </p:childTnLst>
                                </p:cTn>
                              </p:par>
                              <p:par>
                                <p:cTn id="11" presetID="0" presetClass="path" presetSubtype="0" accel="50000" decel="50000" fill="hold" nodeType="withEffect">
                                  <p:stCondLst>
                                    <p:cond delay="0"/>
                                  </p:stCondLst>
                                  <p:childTnLst>
                                    <p:animMotion origin="layout" path="M 0 0 L -1.12847 0 " pathEditMode="relative" ptsTypes="">
                                      <p:cBhvr>
                                        <p:cTn id="12" dur="3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918460" y="203836"/>
            <a:ext cx="3060700" cy="1106804"/>
          </a:xfrm>
          <a:prstGeom prst="rect">
            <a:avLst/>
          </a:prstGeom>
          <a:noFill/>
        </p:spPr>
        <p:txBody>
          <a:bodyPr wrap="square" rtlCol="0">
            <a:spAutoFit/>
          </a:bodyPr>
          <a:lstStyle/>
          <a:p>
            <a:pPr algn="ctr">
              <a:lnSpc>
                <a:spcPct val="150000"/>
              </a:lnSpc>
              <a:buClrTx/>
              <a:buSzTx/>
              <a:buFontTx/>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基层工作</a:t>
            </a:r>
            <a:endPar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sp>
        <p:nvSpPr>
          <p:cNvPr id="10" name="椭圆 9"/>
          <p:cNvSpPr/>
          <p:nvPr/>
        </p:nvSpPr>
        <p:spPr>
          <a:xfrm rot="10800000">
            <a:off x="-903605" y="3543300"/>
            <a:ext cx="11182350" cy="2197100"/>
          </a:xfrm>
          <a:prstGeom prst="ellipse">
            <a:avLst/>
          </a:prstGeom>
          <a:gradFill>
            <a:gsLst>
              <a:gs pos="21000">
                <a:srgbClr val="0070C0">
                  <a:lumMod val="91000"/>
                </a:srgbClr>
              </a:gs>
              <a:gs pos="100000">
                <a:schemeClr val="accent5">
                  <a:shade val="94000"/>
                  <a:satMod val="135000"/>
                  <a:lumMod val="98000"/>
                </a:schemeClr>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D:\tmp\微信图片_20211122203011.jpg"/>
          <p:cNvPicPr/>
          <p:nvPr/>
        </p:nvPicPr>
        <p:blipFill>
          <a:blip r:embed="rId2" cstate="print">
            <a:extLst>
              <a:ext uri="{28A0092B-C50C-407E-A947-70E740481C1C}">
                <a14:useLocalDpi xmlns:a14="http://schemas.microsoft.com/office/drawing/2010/main" val="0"/>
              </a:ext>
            </a:extLst>
          </a:blip>
          <a:srcRect/>
          <a:stretch>
            <a:fillRect/>
          </a:stretch>
        </p:blipFill>
        <p:spPr>
          <a:xfrm>
            <a:off x="1552575" y="1779905"/>
            <a:ext cx="2807970" cy="2105660"/>
          </a:xfrm>
          <a:prstGeom prst="rect">
            <a:avLst/>
          </a:prstGeom>
          <a:noFill/>
          <a:ln w="22225">
            <a:solidFill>
              <a:schemeClr val="bg1"/>
            </a:solidFill>
          </a:ln>
        </p:spPr>
      </p:pic>
      <p:pic>
        <p:nvPicPr>
          <p:cNvPr id="14" name="图片 13" descr="de60cc0d5404a53fcbd74b5785a44b4"/>
          <p:cNvPicPr/>
          <p:nvPr/>
        </p:nvPicPr>
        <p:blipFill>
          <a:blip r:embed="rId3" cstate="print"/>
          <a:stretch>
            <a:fillRect/>
          </a:stretch>
        </p:blipFill>
        <p:spPr>
          <a:xfrm>
            <a:off x="4537695" y="1779905"/>
            <a:ext cx="2808000" cy="2106000"/>
          </a:xfrm>
          <a:prstGeom prst="rect">
            <a:avLst/>
          </a:prstGeom>
          <a:noFill/>
          <a:ln w="22225">
            <a:solidFill>
              <a:schemeClr val="bg1"/>
            </a:solidFill>
          </a:ln>
        </p:spPr>
      </p:pic>
      <p:sp>
        <p:nvSpPr>
          <p:cNvPr id="2" name="矩形 1"/>
          <p:cNvSpPr/>
          <p:nvPr/>
        </p:nvSpPr>
        <p:spPr>
          <a:xfrm>
            <a:off x="1514475" y="1134745"/>
            <a:ext cx="1653540" cy="645160"/>
          </a:xfrm>
          <a:prstGeom prst="rect">
            <a:avLst/>
          </a:prstGeom>
        </p:spPr>
        <p:txBody>
          <a:bodyPr wrap="square">
            <a:spAutoFit/>
          </a:bodyPr>
          <a:p>
            <a:pPr algn="ctr">
              <a:lnSpc>
                <a:spcPct val="100000"/>
              </a:lnSpc>
              <a:buClrTx/>
              <a:buSzTx/>
              <a:buFontTx/>
            </a:pPr>
            <a:r>
              <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成</a:t>
            </a:r>
            <a:r>
              <a:rPr lang="en-US" altLang="zh-CN"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 </a:t>
            </a:r>
            <a:r>
              <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绩</a:t>
            </a:r>
            <a:endParaRPr lang="zh-CN" altLang="en-US" sz="36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45" name="组合 20"/>
          <p:cNvGrpSpPr/>
          <p:nvPr/>
        </p:nvGrpSpPr>
        <p:grpSpPr>
          <a:xfrm>
            <a:off x="5535295" y="-1282700"/>
            <a:ext cx="4654550" cy="7959725"/>
            <a:chOff x="5535295" y="-1282700"/>
            <a:chExt cx="4654550" cy="7959725"/>
          </a:xfrm>
        </p:grpSpPr>
        <p:sp>
          <p:nvSpPr>
            <p:cNvPr id="46" name="流程图: 手动操作 45"/>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流程图: 手动操作 46"/>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流程图: 手动操作 47"/>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9" name="圆角矩形 38"/>
          <p:cNvSpPr/>
          <p:nvPr/>
        </p:nvSpPr>
        <p:spPr>
          <a:xfrm>
            <a:off x="7156450" y="1825625"/>
            <a:ext cx="1607820" cy="403860"/>
          </a:xfrm>
          <a:prstGeom prst="roundRect">
            <a:avLst>
              <a:gd name="adj" fmla="val 50000"/>
            </a:avLst>
          </a:prstGeom>
          <a:gradFill>
            <a:gsLst>
              <a:gs pos="100000">
                <a:srgbClr val="E4208F">
                  <a:lumMod val="81000"/>
                </a:srgbClr>
              </a:gs>
              <a:gs pos="0">
                <a:srgbClr val="E4208F">
                  <a:lumMod val="47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椭圆 35"/>
          <p:cNvSpPr/>
          <p:nvPr/>
        </p:nvSpPr>
        <p:spPr>
          <a:xfrm rot="10800000">
            <a:off x="1033780" y="1602105"/>
            <a:ext cx="2875915" cy="2777490"/>
          </a:xfrm>
          <a:prstGeom prst="ellipse">
            <a:avLst/>
          </a:prstGeom>
          <a:noFill/>
          <a:ln w="12700" cmpd="sng">
            <a:solidFill>
              <a:schemeClr val="bg1"/>
            </a:solidFill>
            <a:prstDash val="soli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8" name="椭圆 27"/>
          <p:cNvSpPr/>
          <p:nvPr/>
        </p:nvSpPr>
        <p:spPr>
          <a:xfrm rot="10800000">
            <a:off x="2923540" y="1555115"/>
            <a:ext cx="985520" cy="951230"/>
          </a:xfrm>
          <a:prstGeom prst="ellipse">
            <a:avLst/>
          </a:prstGeom>
          <a:noFill/>
          <a:ln w="12700" cmpd="sng">
            <a:solidFill>
              <a:srgbClr val="92D050">
                <a:alpha val="63000"/>
              </a:srgbClr>
            </a:solidFill>
            <a:prstDash val="soli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9" name="椭圆 28"/>
          <p:cNvSpPr/>
          <p:nvPr/>
        </p:nvSpPr>
        <p:spPr>
          <a:xfrm rot="10800000">
            <a:off x="2998470" y="1627505"/>
            <a:ext cx="835660" cy="805815"/>
          </a:xfrm>
          <a:prstGeom prst="ellipse">
            <a:avLst/>
          </a:prstGeom>
          <a:gradFill>
            <a:gsLst>
              <a:gs pos="0">
                <a:srgbClr val="9EE256">
                  <a:lumMod val="71000"/>
                </a:srgbClr>
              </a:gs>
              <a:gs pos="100000">
                <a:srgbClr val="52762D"/>
              </a:gs>
            </a:gsLst>
            <a:lin ang="16200000" scaled="0"/>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nvGrpSpPr>
          <p:cNvPr id="20" name="组合 19"/>
          <p:cNvGrpSpPr/>
          <p:nvPr/>
        </p:nvGrpSpPr>
        <p:grpSpPr>
          <a:xfrm>
            <a:off x="4816475" y="2092325"/>
            <a:ext cx="1861820" cy="1798320"/>
            <a:chOff x="895" y="3295"/>
            <a:chExt cx="2932" cy="2832"/>
          </a:xfrm>
        </p:grpSpPr>
        <p:sp>
          <p:nvSpPr>
            <p:cNvPr id="21" name="椭圆 20"/>
            <p:cNvSpPr/>
            <p:nvPr/>
          </p:nvSpPr>
          <p:spPr>
            <a:xfrm rot="10800000">
              <a:off x="895" y="3295"/>
              <a:ext cx="2933" cy="2832"/>
            </a:xfrm>
            <a:prstGeom prst="ellipse">
              <a:avLst/>
            </a:prstGeom>
            <a:noFill/>
            <a:ln w="12700" cmpd="sng">
              <a:solidFill>
                <a:srgbClr val="00CCFF">
                  <a:alpha val="63000"/>
                </a:srgbClr>
              </a:solidFill>
              <a:prstDash val="soli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2" name="椭圆 21"/>
            <p:cNvSpPr/>
            <p:nvPr/>
          </p:nvSpPr>
          <p:spPr>
            <a:xfrm rot="10800000">
              <a:off x="1118" y="3511"/>
              <a:ext cx="2487" cy="2400"/>
            </a:xfrm>
            <a:prstGeom prst="ellipse">
              <a:avLst/>
            </a:prstGeom>
            <a:gradFill>
              <a:gsLst>
                <a:gs pos="21000">
                  <a:srgbClr val="0070C0">
                    <a:lumMod val="91000"/>
                  </a:srgbClr>
                </a:gs>
                <a:gs pos="100000">
                  <a:schemeClr val="accent5">
                    <a:shade val="94000"/>
                    <a:satMod val="135000"/>
                    <a:lumMod val="98000"/>
                  </a:schemeClr>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grpSp>
        <p:nvGrpSpPr>
          <p:cNvPr id="19" name="组合 18"/>
          <p:cNvGrpSpPr/>
          <p:nvPr/>
        </p:nvGrpSpPr>
        <p:grpSpPr>
          <a:xfrm>
            <a:off x="568325" y="2092325"/>
            <a:ext cx="1861820" cy="1798320"/>
            <a:chOff x="895" y="3295"/>
            <a:chExt cx="2932" cy="2832"/>
          </a:xfrm>
        </p:grpSpPr>
        <p:sp>
          <p:nvSpPr>
            <p:cNvPr id="13" name="椭圆 12"/>
            <p:cNvSpPr/>
            <p:nvPr/>
          </p:nvSpPr>
          <p:spPr>
            <a:xfrm rot="10800000">
              <a:off x="895" y="3295"/>
              <a:ext cx="2933" cy="2832"/>
            </a:xfrm>
            <a:prstGeom prst="ellipse">
              <a:avLst/>
            </a:prstGeom>
            <a:noFill/>
            <a:ln w="12700" cmpd="sng">
              <a:solidFill>
                <a:srgbClr val="00CCFF">
                  <a:alpha val="63000"/>
                </a:srgbClr>
              </a:solidFill>
              <a:prstDash val="soli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 name="椭圆 11"/>
            <p:cNvSpPr/>
            <p:nvPr/>
          </p:nvSpPr>
          <p:spPr>
            <a:xfrm rot="10800000">
              <a:off x="1118" y="3511"/>
              <a:ext cx="2487" cy="2400"/>
            </a:xfrm>
            <a:prstGeom prst="ellipse">
              <a:avLst/>
            </a:prstGeom>
            <a:gradFill>
              <a:gsLst>
                <a:gs pos="21000">
                  <a:srgbClr val="0070C0">
                    <a:lumMod val="91000"/>
                  </a:srgbClr>
                </a:gs>
                <a:gs pos="100000">
                  <a:schemeClr val="accent5">
                    <a:shade val="94000"/>
                    <a:satMod val="135000"/>
                    <a:lumMod val="98000"/>
                  </a:schemeClr>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sp>
        <p:nvSpPr>
          <p:cNvPr id="4" name="TextBox 3"/>
          <p:cNvSpPr txBox="1"/>
          <p:nvPr/>
        </p:nvSpPr>
        <p:spPr>
          <a:xfrm>
            <a:off x="2616200" y="225425"/>
            <a:ext cx="3911600" cy="1106805"/>
          </a:xfrm>
          <a:prstGeom prst="rect">
            <a:avLst/>
          </a:prstGeom>
          <a:noFill/>
        </p:spPr>
        <p:txBody>
          <a:bodyPr wrap="square" rtlCol="0">
            <a:spAutoFit/>
          </a:bodyPr>
          <a:lstStyle/>
          <a:p>
            <a:pPr algn="ctr">
              <a:lnSpc>
                <a:spcPct val="150000"/>
              </a:lnSpc>
              <a:buClrTx/>
              <a:buSzTx/>
              <a:buFontTx/>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局业务创新</a:t>
            </a:r>
            <a:endParaRPr lang="en-US" altLang="zh-CN"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sp>
        <p:nvSpPr>
          <p:cNvPr id="3" name="TextBox 16"/>
          <p:cNvSpPr txBox="1"/>
          <p:nvPr/>
        </p:nvSpPr>
        <p:spPr>
          <a:xfrm>
            <a:off x="861060" y="2536825"/>
            <a:ext cx="1276985" cy="953135"/>
          </a:xfrm>
          <a:prstGeom prst="rect">
            <a:avLst/>
          </a:prstGeom>
          <a:noFill/>
        </p:spPr>
        <p:txBody>
          <a:bodyPr wrap="square" rtlCol="0">
            <a:spAutoFit/>
          </a:bodyPr>
          <a:p>
            <a:pPr algn="ctr"/>
            <a:r>
              <a:rPr lang="zh-CN" altLang="en-US" sz="28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信息</a:t>
            </a:r>
            <a:endParaRPr lang="zh-CN" altLang="en-US" sz="28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a:p>
            <a:pPr algn="ctr"/>
            <a:r>
              <a:rPr lang="zh-CN" altLang="en-US" sz="28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孤岛</a:t>
            </a:r>
            <a:endParaRPr lang="zh-CN" altLang="en-US" sz="28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5" name="TextBox 16"/>
          <p:cNvSpPr txBox="1"/>
          <p:nvPr/>
        </p:nvSpPr>
        <p:spPr>
          <a:xfrm>
            <a:off x="2969260" y="1830705"/>
            <a:ext cx="895985" cy="398780"/>
          </a:xfrm>
          <a:prstGeom prst="rect">
            <a:avLst/>
          </a:prstGeom>
          <a:noFill/>
        </p:spPr>
        <p:txBody>
          <a:bodyPr wrap="square" rtlCol="0">
            <a:spAutoFit/>
          </a:bodyPr>
          <a:p>
            <a:pPr algn="ctr"/>
            <a:r>
              <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内部</a:t>
            </a:r>
            <a:endPar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31" name="椭圆 30"/>
          <p:cNvSpPr/>
          <p:nvPr/>
        </p:nvSpPr>
        <p:spPr>
          <a:xfrm rot="10800000">
            <a:off x="2924175" y="3526790"/>
            <a:ext cx="985520" cy="951230"/>
          </a:xfrm>
          <a:prstGeom prst="ellipse">
            <a:avLst/>
          </a:prstGeom>
          <a:noFill/>
          <a:ln w="12700" cmpd="sng">
            <a:solidFill>
              <a:srgbClr val="92D050">
                <a:alpha val="63000"/>
              </a:srgbClr>
            </a:solidFill>
            <a:prstDash val="soli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2" name="椭圆 31"/>
          <p:cNvSpPr/>
          <p:nvPr/>
        </p:nvSpPr>
        <p:spPr>
          <a:xfrm rot="10800000">
            <a:off x="2999105" y="3599180"/>
            <a:ext cx="835660" cy="805815"/>
          </a:xfrm>
          <a:prstGeom prst="ellipse">
            <a:avLst/>
          </a:prstGeom>
          <a:gradFill>
            <a:gsLst>
              <a:gs pos="0">
                <a:srgbClr val="9EE256">
                  <a:lumMod val="71000"/>
                </a:srgbClr>
              </a:gs>
              <a:gs pos="100000">
                <a:srgbClr val="52762D"/>
              </a:gs>
            </a:gsLst>
            <a:lin ang="16200000" scaled="0"/>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6" name="TextBox 16"/>
          <p:cNvSpPr txBox="1"/>
          <p:nvPr/>
        </p:nvSpPr>
        <p:spPr>
          <a:xfrm>
            <a:off x="2968625" y="3802380"/>
            <a:ext cx="895985" cy="398780"/>
          </a:xfrm>
          <a:prstGeom prst="rect">
            <a:avLst/>
          </a:prstGeom>
          <a:noFill/>
        </p:spPr>
        <p:txBody>
          <a:bodyPr wrap="square" rtlCol="0">
            <a:spAutoFit/>
          </a:bodyPr>
          <a:p>
            <a:pPr algn="ctr"/>
            <a:r>
              <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外部</a:t>
            </a:r>
            <a:endPar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7" name="TextBox 16"/>
          <p:cNvSpPr txBox="1"/>
          <p:nvPr/>
        </p:nvSpPr>
        <p:spPr>
          <a:xfrm>
            <a:off x="5109210" y="2514600"/>
            <a:ext cx="1276985" cy="953135"/>
          </a:xfrm>
          <a:prstGeom prst="rect">
            <a:avLst/>
          </a:prstGeom>
          <a:noFill/>
        </p:spPr>
        <p:txBody>
          <a:bodyPr wrap="square" rtlCol="0">
            <a:spAutoFit/>
          </a:bodyPr>
          <a:p>
            <a:pPr algn="ctr"/>
            <a:r>
              <a:rPr lang="zh-CN" altLang="en-US" sz="28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业务分割</a:t>
            </a:r>
            <a:endParaRPr lang="zh-CN" altLang="en-US" sz="28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8" name="TextBox 16"/>
          <p:cNvSpPr txBox="1"/>
          <p:nvPr/>
        </p:nvSpPr>
        <p:spPr>
          <a:xfrm>
            <a:off x="7620953" y="1828165"/>
            <a:ext cx="895985" cy="368300"/>
          </a:xfrm>
          <a:prstGeom prst="rect">
            <a:avLst/>
          </a:prstGeom>
          <a:noFill/>
        </p:spPr>
        <p:txBody>
          <a:bodyPr wrap="square" rtlCol="0">
            <a:spAutoFit/>
          </a:bodyPr>
          <a:p>
            <a:pPr algn="l"/>
            <a:r>
              <a:rPr lang="zh-CN" altLang="en-US"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住房</a:t>
            </a:r>
            <a:endParaRPr lang="zh-CN" altLang="en-US"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514850" y="2092325"/>
            <a:ext cx="15240" cy="1968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7156450" y="2797175"/>
            <a:ext cx="1607820" cy="403860"/>
          </a:xfrm>
          <a:prstGeom prst="roundRect">
            <a:avLst>
              <a:gd name="adj" fmla="val 50000"/>
            </a:avLst>
          </a:prstGeom>
          <a:gradFill>
            <a:gsLst>
              <a:gs pos="100000">
                <a:srgbClr val="E4208F">
                  <a:lumMod val="81000"/>
                </a:srgbClr>
              </a:gs>
              <a:gs pos="0">
                <a:srgbClr val="E4208F">
                  <a:lumMod val="47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9" name="TextBox 16"/>
          <p:cNvSpPr txBox="1"/>
          <p:nvPr/>
        </p:nvSpPr>
        <p:spPr>
          <a:xfrm>
            <a:off x="7620953" y="2814955"/>
            <a:ext cx="895985" cy="368300"/>
          </a:xfrm>
          <a:prstGeom prst="rect">
            <a:avLst/>
          </a:prstGeom>
          <a:noFill/>
        </p:spPr>
        <p:txBody>
          <a:bodyPr wrap="square" rtlCol="0">
            <a:spAutoFit/>
          </a:bodyPr>
          <a:p>
            <a:pPr algn="l"/>
            <a:r>
              <a:rPr lang="zh-CN" altLang="en-US"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工程</a:t>
            </a:r>
            <a:endParaRPr lang="zh-CN" altLang="en-US"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41" name="圆角矩形 40"/>
          <p:cNvSpPr/>
          <p:nvPr/>
        </p:nvSpPr>
        <p:spPr>
          <a:xfrm>
            <a:off x="7156450" y="3802380"/>
            <a:ext cx="1607820" cy="403860"/>
          </a:xfrm>
          <a:prstGeom prst="roundRect">
            <a:avLst>
              <a:gd name="adj" fmla="val 50000"/>
            </a:avLst>
          </a:prstGeom>
          <a:gradFill>
            <a:gsLst>
              <a:gs pos="100000">
                <a:srgbClr val="E4208F">
                  <a:lumMod val="81000"/>
                </a:srgbClr>
              </a:gs>
              <a:gs pos="0">
                <a:srgbClr val="E4208F">
                  <a:lumMod val="47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TextBox 16"/>
          <p:cNvSpPr txBox="1"/>
          <p:nvPr/>
        </p:nvSpPr>
        <p:spPr>
          <a:xfrm>
            <a:off x="7373620" y="3802380"/>
            <a:ext cx="1390650" cy="368300"/>
          </a:xfrm>
          <a:prstGeom prst="rect">
            <a:avLst/>
          </a:prstGeom>
          <a:noFill/>
        </p:spPr>
        <p:txBody>
          <a:bodyPr wrap="square" rtlCol="0">
            <a:spAutoFit/>
          </a:bodyPr>
          <a:p>
            <a:pPr algn="l"/>
            <a:r>
              <a:rPr lang="zh-CN" altLang="en-US"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地下管线</a:t>
            </a:r>
            <a:endParaRPr lang="zh-CN" altLang="en-US"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cxnSp>
        <p:nvCxnSpPr>
          <p:cNvPr id="42" name="曲线连接符 41"/>
          <p:cNvCxnSpPr>
            <a:stCxn id="22" idx="2"/>
            <a:endCxn id="39" idx="1"/>
          </p:cNvCxnSpPr>
          <p:nvPr/>
        </p:nvCxnSpPr>
        <p:spPr>
          <a:xfrm flipV="1">
            <a:off x="6537325" y="2027555"/>
            <a:ext cx="619125" cy="963930"/>
          </a:xfrm>
          <a:prstGeom prst="curvedConnector3">
            <a:avLst>
              <a:gd name="adj1" fmla="val 5005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曲线连接符 42"/>
          <p:cNvCxnSpPr>
            <a:stCxn id="22" idx="2"/>
            <a:endCxn id="41" idx="1"/>
          </p:cNvCxnSpPr>
          <p:nvPr/>
        </p:nvCxnSpPr>
        <p:spPr>
          <a:xfrm>
            <a:off x="6537325" y="2991485"/>
            <a:ext cx="619125" cy="1012825"/>
          </a:xfrm>
          <a:prstGeom prst="curvedConnector3">
            <a:avLst>
              <a:gd name="adj1" fmla="val 5005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曲线连接符 43"/>
          <p:cNvCxnSpPr>
            <a:stCxn id="22" idx="2"/>
            <a:endCxn id="40" idx="1"/>
          </p:cNvCxnSpPr>
          <p:nvPr/>
        </p:nvCxnSpPr>
        <p:spPr>
          <a:xfrm>
            <a:off x="6537325" y="2991485"/>
            <a:ext cx="619125" cy="7620"/>
          </a:xfrm>
          <a:prstGeom prst="curvedConnector3">
            <a:avLst>
              <a:gd name="adj1" fmla="val 5005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grayscl/>
            <a:extLst>
              <a:ext uri="{28A0092B-C50C-407E-A947-70E740481C1C}">
                <a14:useLocalDpi xmlns:a14="http://schemas.microsoft.com/office/drawing/2010/main" val="0"/>
              </a:ext>
            </a:extLst>
          </a:blip>
          <a:srcRect b="15625"/>
          <a:stretch>
            <a:fillRect/>
          </a:stretch>
        </p:blipFill>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 name="TextBox 4"/>
          <p:cNvSpPr txBox="1"/>
          <p:nvPr/>
        </p:nvSpPr>
        <p:spPr>
          <a:xfrm>
            <a:off x="2565400" y="3319302"/>
            <a:ext cx="4013201" cy="369332"/>
          </a:xfrm>
          <a:prstGeom prst="rect">
            <a:avLst/>
          </a:prstGeom>
          <a:no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主讲人：</a:t>
            </a:r>
            <a:r>
              <a:rPr lang="zh-CN" altLang="en-US" dirty="0" smtClean="0">
                <a:solidFill>
                  <a:schemeClr val="bg1"/>
                </a:solidFill>
                <a:latin typeface="微软雅黑" panose="020B0503020204020204" pitchFamily="34" charset="-122"/>
                <a:ea typeface="微软雅黑" panose="020B0503020204020204" pitchFamily="34" charset="-122"/>
              </a:rPr>
              <a:t>胡志斌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1163306" y="1723524"/>
            <a:ext cx="6718300" cy="1106805"/>
          </a:xfrm>
          <a:prstGeom prst="rect">
            <a:avLst/>
          </a:prstGeom>
          <a:noFill/>
        </p:spPr>
        <p:txBody>
          <a:bodyPr wrap="square" rtlCol="0">
            <a:spAutoFit/>
          </a:bodyPr>
          <a:lstStyle/>
          <a:p>
            <a:pPr algn="ctr">
              <a:lnSpc>
                <a:spcPct val="150000"/>
              </a:lnSpc>
            </a:pPr>
            <a:r>
              <a:rPr lang="zh-CN" altLang="en-US" sz="4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“职在必得，一研为定”</a:t>
            </a:r>
            <a:endParaRPr lang="zh-CN" altLang="en-US" sz="4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sp>
        <p:nvSpPr>
          <p:cNvPr id="2" name="矩形 1"/>
          <p:cNvSpPr/>
          <p:nvPr/>
        </p:nvSpPr>
        <p:spPr>
          <a:xfrm>
            <a:off x="2565400" y="2948305"/>
            <a:ext cx="3839210" cy="76200"/>
          </a:xfrm>
          <a:prstGeom prst="rect">
            <a:avLst/>
          </a:prstGeom>
          <a:gradFill>
            <a:gsLst>
              <a:gs pos="0">
                <a:schemeClr val="bg1">
                  <a:alpha val="0"/>
                </a:schemeClr>
              </a:gs>
              <a:gs pos="100000">
                <a:schemeClr val="bg1">
                  <a:lumMod val="95000"/>
                  <a:lumOff val="5000"/>
                  <a:alpha val="0"/>
                </a:schemeClr>
              </a:gs>
              <a:gs pos="5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23" name="组合 20"/>
          <p:cNvGrpSpPr/>
          <p:nvPr/>
        </p:nvGrpSpPr>
        <p:grpSpPr>
          <a:xfrm>
            <a:off x="5535295" y="-1282700"/>
            <a:ext cx="4654550" cy="7959725"/>
            <a:chOff x="5535295" y="-1282700"/>
            <a:chExt cx="4654550" cy="7959725"/>
          </a:xfrm>
        </p:grpSpPr>
        <p:sp>
          <p:nvSpPr>
            <p:cNvPr id="25" name="流程图: 手动操作 24"/>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流程图: 手动操作 23"/>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流程图: 手动操作 25"/>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矩形 10"/>
          <p:cNvSpPr/>
          <p:nvPr/>
        </p:nvSpPr>
        <p:spPr>
          <a:xfrm rot="5400000">
            <a:off x="6155690" y="1161415"/>
            <a:ext cx="160020" cy="1942465"/>
          </a:xfrm>
          <a:prstGeom prst="rect">
            <a:avLst/>
          </a:prstGeom>
          <a:gradFill>
            <a:gsLst>
              <a:gs pos="0">
                <a:srgbClr val="22A1DA">
                  <a:alpha val="100000"/>
                  <a:lumMod val="84000"/>
                </a:srgbClr>
              </a:gs>
              <a:gs pos="100000">
                <a:srgbClr val="4280ED">
                  <a:alpha val="0"/>
                </a:srgbClr>
              </a:gs>
              <a:gs pos="37000">
                <a:srgbClr val="4280ED"/>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0" name="矩形 9"/>
          <p:cNvSpPr/>
          <p:nvPr/>
        </p:nvSpPr>
        <p:spPr>
          <a:xfrm rot="5400000">
            <a:off x="6155690" y="2047240"/>
            <a:ext cx="160020" cy="1942465"/>
          </a:xfrm>
          <a:prstGeom prst="rect">
            <a:avLst/>
          </a:prstGeom>
          <a:gradFill>
            <a:gsLst>
              <a:gs pos="0">
                <a:srgbClr val="22A1DA">
                  <a:alpha val="100000"/>
                  <a:lumMod val="84000"/>
                </a:srgbClr>
              </a:gs>
              <a:gs pos="100000">
                <a:srgbClr val="4280ED">
                  <a:alpha val="0"/>
                </a:srgbClr>
              </a:gs>
              <a:gs pos="37000">
                <a:srgbClr val="4280ED"/>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4" name="矩形 3"/>
          <p:cNvSpPr/>
          <p:nvPr/>
        </p:nvSpPr>
        <p:spPr>
          <a:xfrm rot="5400000">
            <a:off x="2885440" y="1161415"/>
            <a:ext cx="160020" cy="1942465"/>
          </a:xfrm>
          <a:prstGeom prst="rect">
            <a:avLst/>
          </a:prstGeom>
          <a:gradFill>
            <a:gsLst>
              <a:gs pos="0">
                <a:srgbClr val="22A1DA">
                  <a:alpha val="100000"/>
                  <a:lumMod val="84000"/>
                </a:srgbClr>
              </a:gs>
              <a:gs pos="100000">
                <a:srgbClr val="4280ED">
                  <a:alpha val="0"/>
                </a:srgbClr>
              </a:gs>
              <a:gs pos="37000">
                <a:srgbClr val="4280ED"/>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 name="矩形 1"/>
          <p:cNvSpPr/>
          <p:nvPr/>
        </p:nvSpPr>
        <p:spPr>
          <a:xfrm rot="5400000">
            <a:off x="2885440" y="2047240"/>
            <a:ext cx="160020" cy="1942465"/>
          </a:xfrm>
          <a:prstGeom prst="rect">
            <a:avLst/>
          </a:prstGeom>
          <a:gradFill>
            <a:gsLst>
              <a:gs pos="0">
                <a:srgbClr val="22A1DA">
                  <a:alpha val="100000"/>
                  <a:lumMod val="84000"/>
                </a:srgbClr>
              </a:gs>
              <a:gs pos="100000">
                <a:srgbClr val="4280ED">
                  <a:alpha val="0"/>
                </a:srgbClr>
              </a:gs>
              <a:gs pos="37000">
                <a:srgbClr val="4280ED"/>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8" name="矩形 27"/>
          <p:cNvSpPr/>
          <p:nvPr/>
        </p:nvSpPr>
        <p:spPr>
          <a:xfrm rot="5400000">
            <a:off x="2885440" y="3115945"/>
            <a:ext cx="160020" cy="1942465"/>
          </a:xfrm>
          <a:prstGeom prst="rect">
            <a:avLst/>
          </a:prstGeom>
          <a:gradFill>
            <a:gsLst>
              <a:gs pos="0">
                <a:srgbClr val="22A1DA">
                  <a:alpha val="100000"/>
                  <a:lumMod val="84000"/>
                </a:srgbClr>
              </a:gs>
              <a:gs pos="100000">
                <a:srgbClr val="4280ED">
                  <a:alpha val="0"/>
                </a:srgbClr>
              </a:gs>
              <a:gs pos="37000">
                <a:srgbClr val="4280ED"/>
              </a:gs>
            </a:gsLst>
          </a:gra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8" name="TextBox 16"/>
          <p:cNvSpPr txBox="1"/>
          <p:nvPr/>
        </p:nvSpPr>
        <p:spPr>
          <a:xfrm>
            <a:off x="2049780" y="1830705"/>
            <a:ext cx="2225675" cy="398780"/>
          </a:xfrm>
          <a:prstGeom prst="rect">
            <a:avLst/>
          </a:prstGeom>
          <a:noFill/>
        </p:spPr>
        <p:txBody>
          <a:bodyPr wrap="square" rtlCol="0">
            <a:spAutoFit/>
          </a:bodyPr>
          <a:p>
            <a:pPr algn="l"/>
            <a:r>
              <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莞</a:t>
            </a:r>
            <a:r>
              <a:rPr lang="en-US" altLang="zh-CN"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e</a:t>
            </a:r>
            <a:r>
              <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住建小程序</a:t>
            </a:r>
            <a:endPar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3" name="TextBox 3"/>
          <p:cNvSpPr txBox="1"/>
          <p:nvPr/>
        </p:nvSpPr>
        <p:spPr>
          <a:xfrm>
            <a:off x="2616200" y="225425"/>
            <a:ext cx="3911600" cy="1106805"/>
          </a:xfrm>
          <a:prstGeom prst="rect">
            <a:avLst/>
          </a:prstGeom>
          <a:noFill/>
        </p:spPr>
        <p:txBody>
          <a:bodyPr wrap="square" rtlCol="0">
            <a:spAutoFit/>
          </a:bodyPr>
          <a:p>
            <a:pPr algn="ctr">
              <a:lnSpc>
                <a:spcPct val="150000"/>
              </a:lnSpc>
              <a:buClrTx/>
              <a:buSzTx/>
              <a:buFontTx/>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局业务创新</a:t>
            </a:r>
            <a:endParaRPr lang="en-US" altLang="zh-CN"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sp>
        <p:nvSpPr>
          <p:cNvPr id="5" name="TextBox 16"/>
          <p:cNvSpPr txBox="1"/>
          <p:nvPr/>
        </p:nvSpPr>
        <p:spPr>
          <a:xfrm>
            <a:off x="5296535" y="1830705"/>
            <a:ext cx="2225675" cy="398780"/>
          </a:xfrm>
          <a:prstGeom prst="rect">
            <a:avLst/>
          </a:prstGeom>
          <a:noFill/>
        </p:spPr>
        <p:txBody>
          <a:bodyPr wrap="square" rtlCol="0">
            <a:spAutoFit/>
          </a:bodyPr>
          <a:p>
            <a:pPr algn="l"/>
            <a:r>
              <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住房平台</a:t>
            </a:r>
            <a:endPar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6" name="TextBox 16"/>
          <p:cNvSpPr txBox="1"/>
          <p:nvPr/>
        </p:nvSpPr>
        <p:spPr>
          <a:xfrm>
            <a:off x="2049780" y="2705100"/>
            <a:ext cx="2225675" cy="398780"/>
          </a:xfrm>
          <a:prstGeom prst="rect">
            <a:avLst/>
          </a:prstGeom>
          <a:noFill/>
        </p:spPr>
        <p:txBody>
          <a:bodyPr wrap="square" rtlCol="0">
            <a:spAutoFit/>
          </a:bodyPr>
          <a:p>
            <a:pPr algn="l"/>
            <a:r>
              <a:rPr 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CIM</a:t>
            </a:r>
            <a:r>
              <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基础平台</a:t>
            </a:r>
            <a:endPar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7" name="TextBox 16"/>
          <p:cNvSpPr txBox="1"/>
          <p:nvPr/>
        </p:nvSpPr>
        <p:spPr>
          <a:xfrm>
            <a:off x="5296535" y="2705100"/>
            <a:ext cx="2225675" cy="398780"/>
          </a:xfrm>
          <a:prstGeom prst="rect">
            <a:avLst/>
          </a:prstGeom>
          <a:noFill/>
        </p:spPr>
        <p:txBody>
          <a:bodyPr wrap="square" rtlCol="0">
            <a:spAutoFit/>
          </a:bodyPr>
          <a:p>
            <a:pPr algn="l"/>
            <a:r>
              <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工程监管平台</a:t>
            </a:r>
            <a:endPar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
        <p:nvSpPr>
          <p:cNvPr id="9" name="TextBox 16"/>
          <p:cNvSpPr txBox="1"/>
          <p:nvPr/>
        </p:nvSpPr>
        <p:spPr>
          <a:xfrm>
            <a:off x="2049780" y="3773805"/>
            <a:ext cx="2225675" cy="398780"/>
          </a:xfrm>
          <a:prstGeom prst="rect">
            <a:avLst/>
          </a:prstGeom>
          <a:noFill/>
        </p:spPr>
        <p:txBody>
          <a:bodyPr wrap="square" rtlCol="0">
            <a:spAutoFit/>
          </a:bodyPr>
          <a:p>
            <a:pPr algn="l"/>
            <a:r>
              <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rPr>
              <a:t>审批平台</a:t>
            </a:r>
            <a:endParaRPr lang="zh-CN" altLang="en-US" sz="2000" b="1" spc="200" dirty="0" smtClean="0">
              <a:solidFill>
                <a:schemeClr val="bg1"/>
              </a:solidFill>
              <a:effectLst>
                <a:outerShdw dist="127000" dir="2700000" algn="tl" rotWithShape="0">
                  <a:schemeClr val="tx2">
                    <a:lumMod val="75000"/>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23" name="组合 20"/>
          <p:cNvGrpSpPr/>
          <p:nvPr/>
        </p:nvGrpSpPr>
        <p:grpSpPr>
          <a:xfrm>
            <a:off x="5535295" y="-1282700"/>
            <a:ext cx="4654550" cy="7959725"/>
            <a:chOff x="5535295" y="-1282700"/>
            <a:chExt cx="4654550" cy="7959725"/>
          </a:xfrm>
        </p:grpSpPr>
        <p:sp>
          <p:nvSpPr>
            <p:cNvPr id="25" name="流程图: 手动操作 24"/>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流程图: 手动操作 23"/>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流程图: 手动操作 25"/>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 name="流程图: 文档 4"/>
          <p:cNvSpPr/>
          <p:nvPr/>
        </p:nvSpPr>
        <p:spPr>
          <a:xfrm rot="10800000">
            <a:off x="-400685" y="3171190"/>
            <a:ext cx="5447665" cy="6018530"/>
          </a:xfrm>
          <a:prstGeom prst="flowChartDocument">
            <a:avLst/>
          </a:prstGeom>
          <a:gradFill>
            <a:gsLst>
              <a:gs pos="67000">
                <a:srgbClr val="00B0F0">
                  <a:alpha val="100000"/>
                </a:srgbClr>
              </a:gs>
              <a:gs pos="0">
                <a:srgbClr val="92D050">
                  <a:alpha val="100000"/>
                </a:srgbClr>
              </a:gs>
              <a:gs pos="36000">
                <a:srgbClr val="FFC000">
                  <a:lumMod val="55000"/>
                  <a:lumOff val="45000"/>
                </a:srgbClr>
              </a:gs>
              <a:gs pos="100000">
                <a:srgbClr val="00B0F0">
                  <a:lumMod val="8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流程图: 文档 3"/>
          <p:cNvSpPr/>
          <p:nvPr/>
        </p:nvSpPr>
        <p:spPr>
          <a:xfrm rot="10800000">
            <a:off x="-330835" y="3171190"/>
            <a:ext cx="9474835" cy="6018530"/>
          </a:xfrm>
          <a:prstGeom prst="flowChartDocument">
            <a:avLst/>
          </a:prstGeom>
          <a:gradFill>
            <a:gsLst>
              <a:gs pos="67000">
                <a:srgbClr val="2F5597">
                  <a:alpha val="100000"/>
                  <a:lumMod val="72000"/>
                  <a:lumOff val="28000"/>
                </a:srgbClr>
              </a:gs>
              <a:gs pos="0">
                <a:srgbClr val="00B0F0">
                  <a:alpha val="33000"/>
                </a:srgbClr>
              </a:gs>
              <a:gs pos="36000">
                <a:srgbClr val="00B0F0">
                  <a:alpha val="100000"/>
                  <a:lumMod val="77000"/>
                </a:srgbClr>
              </a:gs>
              <a:gs pos="100000">
                <a:schemeClr val="accent5">
                  <a:lumMod val="81000"/>
                </a:schemeClr>
              </a:gs>
            </a:gsLst>
            <a:lin ang="10800000" scaled="0"/>
          </a:gradFill>
          <a:ln>
            <a:noFill/>
          </a:ln>
          <a:effectLst>
            <a:outerShdw blurRad="1079500" dist="38100" dir="16200000"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Box 3"/>
          <p:cNvSpPr txBox="1"/>
          <p:nvPr/>
        </p:nvSpPr>
        <p:spPr>
          <a:xfrm>
            <a:off x="738505" y="1972310"/>
            <a:ext cx="2698750" cy="1198880"/>
          </a:xfrm>
          <a:prstGeom prst="rect">
            <a:avLst/>
          </a:prstGeom>
          <a:noFill/>
        </p:spPr>
        <p:txBody>
          <a:bodyPr wrap="square" rtlCol="0">
            <a:spAutoFit/>
          </a:bodyPr>
          <a:p>
            <a:pPr algn="ctr" fontAlgn="auto">
              <a:lnSpc>
                <a:spcPct val="100000"/>
              </a:lnSpc>
              <a:buClrTx/>
              <a:buSzTx/>
              <a:buFontTx/>
            </a:pPr>
            <a:r>
              <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rPr>
              <a:t>莞e住建</a:t>
            </a:r>
            <a:endPar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endParaRPr>
          </a:p>
          <a:p>
            <a:pPr algn="ctr" fontAlgn="auto">
              <a:lnSpc>
                <a:spcPct val="100000"/>
              </a:lnSpc>
              <a:buClrTx/>
              <a:buSzTx/>
              <a:buFontTx/>
            </a:pPr>
            <a:r>
              <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rPr>
              <a:t>小程序</a:t>
            </a:r>
            <a:endPar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endParaRPr>
          </a:p>
        </p:txBody>
      </p:sp>
      <p:pic>
        <p:nvPicPr>
          <p:cNvPr id="10" name="图片 9" descr="莞e02"/>
          <p:cNvPicPr>
            <a:picLocks noChangeAspect="1"/>
          </p:cNvPicPr>
          <p:nvPr/>
        </p:nvPicPr>
        <p:blipFill>
          <a:blip r:embed="rId2"/>
          <a:stretch>
            <a:fillRect/>
          </a:stretch>
        </p:blipFill>
        <p:spPr>
          <a:xfrm>
            <a:off x="7405370" y="1270000"/>
            <a:ext cx="1409065" cy="3048635"/>
          </a:xfrm>
          <a:prstGeom prst="rect">
            <a:avLst/>
          </a:prstGeom>
          <a:effectLst>
            <a:outerShdw blurRad="190500" dist="114300" algn="l" rotWithShape="0">
              <a:prstClr val="black">
                <a:alpha val="40000"/>
              </a:prstClr>
            </a:outerShdw>
            <a:reflection blurRad="6350" stA="20000" endA="300" endPos="35000" dir="5400000" sy="-100000" algn="bl" rotWithShape="0"/>
          </a:effectLst>
        </p:spPr>
      </p:pic>
      <p:pic>
        <p:nvPicPr>
          <p:cNvPr id="12" name="图片 11" descr="莞e03"/>
          <p:cNvPicPr>
            <a:picLocks noChangeAspect="1"/>
          </p:cNvPicPr>
          <p:nvPr/>
        </p:nvPicPr>
        <p:blipFill>
          <a:blip r:embed="rId3"/>
          <a:stretch>
            <a:fillRect/>
          </a:stretch>
        </p:blipFill>
        <p:spPr>
          <a:xfrm>
            <a:off x="4166235" y="1273810"/>
            <a:ext cx="1407600" cy="3045122"/>
          </a:xfrm>
          <a:prstGeom prst="rect">
            <a:avLst/>
          </a:prstGeom>
          <a:effectLst>
            <a:outerShdw blurRad="190500" dist="114300" algn="l" rotWithShape="0">
              <a:prstClr val="black">
                <a:alpha val="40000"/>
              </a:prstClr>
            </a:outerShdw>
            <a:reflection blurRad="6350" stA="20000" endA="300" endPos="35000" dir="5400000" sy="-100000" algn="bl" rotWithShape="0"/>
          </a:effectLst>
        </p:spPr>
      </p:pic>
      <p:pic>
        <p:nvPicPr>
          <p:cNvPr id="11" name="图片 10" descr="莞e01"/>
          <p:cNvPicPr>
            <a:picLocks noChangeAspect="1"/>
          </p:cNvPicPr>
          <p:nvPr/>
        </p:nvPicPr>
        <p:blipFill>
          <a:blip r:embed="rId4"/>
          <a:stretch>
            <a:fillRect/>
          </a:stretch>
        </p:blipFill>
        <p:spPr>
          <a:xfrm>
            <a:off x="5574030" y="589915"/>
            <a:ext cx="1831340" cy="3963670"/>
          </a:xfrm>
          <a:prstGeom prst="rect">
            <a:avLst/>
          </a:prstGeom>
          <a:effectLst>
            <a:outerShdw blurRad="190500" dist="114300" algn="l" rotWithShape="0">
              <a:prstClr val="black">
                <a:alpha val="40000"/>
              </a:prstClr>
            </a:outerShdw>
            <a:reflection blurRad="6350" stA="20000" endA="300" endPos="3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23" name="组合 20"/>
          <p:cNvGrpSpPr/>
          <p:nvPr/>
        </p:nvGrpSpPr>
        <p:grpSpPr>
          <a:xfrm>
            <a:off x="5535295" y="-1282700"/>
            <a:ext cx="4654550" cy="7959725"/>
            <a:chOff x="5535295" y="-1282700"/>
            <a:chExt cx="4654550" cy="7959725"/>
          </a:xfrm>
        </p:grpSpPr>
        <p:sp>
          <p:nvSpPr>
            <p:cNvPr id="25" name="流程图: 手动操作 24"/>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流程图: 手动操作 23"/>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流程图: 手动操作 25"/>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 name="流程图: 文档 4"/>
          <p:cNvSpPr/>
          <p:nvPr/>
        </p:nvSpPr>
        <p:spPr>
          <a:xfrm rot="10800000">
            <a:off x="-400685" y="3171190"/>
            <a:ext cx="5447665" cy="6018530"/>
          </a:xfrm>
          <a:prstGeom prst="flowChartDocument">
            <a:avLst/>
          </a:prstGeom>
          <a:gradFill>
            <a:gsLst>
              <a:gs pos="67000">
                <a:srgbClr val="00B0F0">
                  <a:alpha val="100000"/>
                </a:srgbClr>
              </a:gs>
              <a:gs pos="0">
                <a:srgbClr val="92D050">
                  <a:alpha val="100000"/>
                </a:srgbClr>
              </a:gs>
              <a:gs pos="36000">
                <a:srgbClr val="FFC000">
                  <a:lumMod val="55000"/>
                  <a:lumOff val="45000"/>
                </a:srgbClr>
              </a:gs>
              <a:gs pos="100000">
                <a:srgbClr val="00B0F0">
                  <a:lumMod val="8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流程图: 文档 5"/>
          <p:cNvSpPr/>
          <p:nvPr/>
        </p:nvSpPr>
        <p:spPr>
          <a:xfrm rot="10800000">
            <a:off x="-330835" y="3171190"/>
            <a:ext cx="9474835" cy="6018530"/>
          </a:xfrm>
          <a:prstGeom prst="flowChartDocument">
            <a:avLst/>
          </a:prstGeom>
          <a:gradFill>
            <a:gsLst>
              <a:gs pos="67000">
                <a:srgbClr val="2F5597">
                  <a:alpha val="100000"/>
                  <a:lumMod val="72000"/>
                  <a:lumOff val="28000"/>
                </a:srgbClr>
              </a:gs>
              <a:gs pos="0">
                <a:srgbClr val="00B0F0">
                  <a:alpha val="33000"/>
                </a:srgbClr>
              </a:gs>
              <a:gs pos="36000">
                <a:srgbClr val="00B0F0">
                  <a:alpha val="100000"/>
                  <a:lumMod val="77000"/>
                </a:srgbClr>
              </a:gs>
              <a:gs pos="100000">
                <a:schemeClr val="accent5">
                  <a:lumMod val="81000"/>
                </a:schemeClr>
              </a:gs>
            </a:gsLst>
            <a:lin ang="10800000" scaled="0"/>
          </a:gradFill>
          <a:ln>
            <a:noFill/>
          </a:ln>
          <a:effectLst>
            <a:outerShdw blurRad="1079500" dist="38100" dir="16200000"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Box 3"/>
          <p:cNvSpPr txBox="1"/>
          <p:nvPr/>
        </p:nvSpPr>
        <p:spPr>
          <a:xfrm>
            <a:off x="776605" y="2241550"/>
            <a:ext cx="2698750" cy="645160"/>
          </a:xfrm>
          <a:prstGeom prst="rect">
            <a:avLst/>
          </a:prstGeom>
          <a:noFill/>
        </p:spPr>
        <p:txBody>
          <a:bodyPr wrap="square" rtlCol="0">
            <a:spAutoFit/>
          </a:bodyPr>
          <a:p>
            <a:pPr algn="ctr" fontAlgn="auto">
              <a:lnSpc>
                <a:spcPct val="100000"/>
              </a:lnSpc>
              <a:buClrTx/>
              <a:buSzTx/>
              <a:buFontTx/>
            </a:pPr>
            <a:r>
              <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rPr>
              <a:t>住房平台</a:t>
            </a:r>
            <a:endPar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endParaRPr>
          </a:p>
        </p:txBody>
      </p:sp>
      <p:pic>
        <p:nvPicPr>
          <p:cNvPr id="2" name="图片 1" descr="住房系统01"/>
          <p:cNvPicPr>
            <a:picLocks noChangeAspect="1"/>
          </p:cNvPicPr>
          <p:nvPr/>
        </p:nvPicPr>
        <p:blipFill>
          <a:blip r:embed="rId2"/>
          <a:srcRect l="15779" r="20838"/>
          <a:stretch>
            <a:fillRect/>
          </a:stretch>
        </p:blipFill>
        <p:spPr>
          <a:xfrm>
            <a:off x="4664710" y="839470"/>
            <a:ext cx="4193540" cy="3245485"/>
          </a:xfrm>
          <a:prstGeom prst="rect">
            <a:avLst/>
          </a:prstGeom>
          <a:ln w="19050">
            <a:solidFill>
              <a:srgbClr val="4280ED"/>
            </a:solidFill>
            <a:miter lim="800000"/>
            <a:headEnd/>
            <a:tailEnd/>
          </a:ln>
          <a:effectLst>
            <a:outerShdw blurRad="254000" dist="38100" dir="2700000" algn="tl" rotWithShape="0">
              <a:prstClr val="black">
                <a:alpha val="40000"/>
              </a:prstClr>
            </a:outerShdw>
            <a:reflection blurRad="6350" stA="27000" endA="300" endPos="35000" dir="5400000" sy="-100000" algn="bl" rotWithShape="0"/>
          </a:effectLst>
        </p:spPr>
      </p:pic>
      <p:pic>
        <p:nvPicPr>
          <p:cNvPr id="4" name="图片 3" descr="住房系统02"/>
          <p:cNvPicPr>
            <a:picLocks noChangeAspect="1"/>
          </p:cNvPicPr>
          <p:nvPr/>
        </p:nvPicPr>
        <p:blipFill>
          <a:blip r:embed="rId3"/>
          <a:stretch>
            <a:fillRect/>
          </a:stretch>
        </p:blipFill>
        <p:spPr>
          <a:xfrm>
            <a:off x="3335655" y="2241550"/>
            <a:ext cx="4947285" cy="2392045"/>
          </a:xfrm>
          <a:prstGeom prst="rect">
            <a:avLst/>
          </a:prstGeom>
          <a:ln w="19050">
            <a:noFill/>
            <a:miter lim="800000"/>
            <a:headEnd/>
            <a:tailEnd/>
          </a:ln>
          <a:effectLst>
            <a:outerShdw blurRad="254000" dist="38100" dir="2700000" algn="tl" rotWithShape="0">
              <a:prstClr val="black">
                <a:alpha val="40000"/>
              </a:prstClr>
            </a:outerShdw>
            <a:reflection blurRad="6350" stA="27000" endA="300" endPos="3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23" name="组合 20"/>
          <p:cNvGrpSpPr/>
          <p:nvPr/>
        </p:nvGrpSpPr>
        <p:grpSpPr>
          <a:xfrm>
            <a:off x="5535295" y="-1282700"/>
            <a:ext cx="4654550" cy="7959725"/>
            <a:chOff x="5535295" y="-1282700"/>
            <a:chExt cx="4654550" cy="7959725"/>
          </a:xfrm>
        </p:grpSpPr>
        <p:sp>
          <p:nvSpPr>
            <p:cNvPr id="25" name="流程图: 手动操作 24"/>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流程图: 手动操作 23"/>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流程图: 手动操作 25"/>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 name="流程图: 文档 3"/>
          <p:cNvSpPr/>
          <p:nvPr/>
        </p:nvSpPr>
        <p:spPr>
          <a:xfrm rot="10800000">
            <a:off x="-400685" y="3171190"/>
            <a:ext cx="5447665" cy="6018530"/>
          </a:xfrm>
          <a:prstGeom prst="flowChartDocument">
            <a:avLst/>
          </a:prstGeom>
          <a:gradFill>
            <a:gsLst>
              <a:gs pos="67000">
                <a:srgbClr val="00B0F0">
                  <a:alpha val="100000"/>
                </a:srgbClr>
              </a:gs>
              <a:gs pos="0">
                <a:srgbClr val="92D050">
                  <a:alpha val="100000"/>
                </a:srgbClr>
              </a:gs>
              <a:gs pos="36000">
                <a:srgbClr val="FFC000">
                  <a:lumMod val="55000"/>
                  <a:lumOff val="45000"/>
                </a:srgbClr>
              </a:gs>
              <a:gs pos="100000">
                <a:srgbClr val="00B0F0">
                  <a:lumMod val="8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流程图: 文档 5"/>
          <p:cNvSpPr/>
          <p:nvPr/>
        </p:nvSpPr>
        <p:spPr>
          <a:xfrm rot="10800000">
            <a:off x="-330835" y="3171190"/>
            <a:ext cx="9474835" cy="6018530"/>
          </a:xfrm>
          <a:prstGeom prst="flowChartDocument">
            <a:avLst/>
          </a:prstGeom>
          <a:gradFill>
            <a:gsLst>
              <a:gs pos="67000">
                <a:srgbClr val="2F5597">
                  <a:alpha val="100000"/>
                  <a:lumMod val="72000"/>
                  <a:lumOff val="28000"/>
                </a:srgbClr>
              </a:gs>
              <a:gs pos="0">
                <a:srgbClr val="00B0F0">
                  <a:alpha val="33000"/>
                </a:srgbClr>
              </a:gs>
              <a:gs pos="36000">
                <a:srgbClr val="00B0F0">
                  <a:alpha val="100000"/>
                  <a:lumMod val="77000"/>
                </a:srgbClr>
              </a:gs>
              <a:gs pos="100000">
                <a:schemeClr val="accent5">
                  <a:lumMod val="81000"/>
                </a:schemeClr>
              </a:gs>
            </a:gsLst>
            <a:lin ang="10800000" scaled="0"/>
          </a:gradFill>
          <a:ln>
            <a:noFill/>
          </a:ln>
          <a:effectLst>
            <a:outerShdw blurRad="1079500" dist="38100" dir="16200000"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Box 3"/>
          <p:cNvSpPr txBox="1"/>
          <p:nvPr/>
        </p:nvSpPr>
        <p:spPr>
          <a:xfrm>
            <a:off x="532765" y="2249170"/>
            <a:ext cx="3215640" cy="645160"/>
          </a:xfrm>
          <a:prstGeom prst="rect">
            <a:avLst/>
          </a:prstGeom>
          <a:noFill/>
        </p:spPr>
        <p:txBody>
          <a:bodyPr wrap="square" rtlCol="0">
            <a:spAutoFit/>
          </a:bodyPr>
          <a:p>
            <a:pPr algn="ctr" fontAlgn="auto">
              <a:lnSpc>
                <a:spcPct val="100000"/>
              </a:lnSpc>
              <a:buClrTx/>
              <a:buSzTx/>
              <a:buFontTx/>
            </a:pPr>
            <a:r>
              <a:rPr lang="en-US" altLang="zh-CN"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rPr>
              <a:t>CIM</a:t>
            </a:r>
            <a:r>
              <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rPr>
              <a:t>基础平台</a:t>
            </a:r>
            <a:endPar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endParaRPr>
          </a:p>
        </p:txBody>
      </p:sp>
      <p:pic>
        <p:nvPicPr>
          <p:cNvPr id="2" name="图片 1" descr="CIM01"/>
          <p:cNvPicPr>
            <a:picLocks noChangeAspect="1"/>
          </p:cNvPicPr>
          <p:nvPr/>
        </p:nvPicPr>
        <p:blipFill>
          <a:blip r:embed="rId2"/>
          <a:srcRect r="1639"/>
          <a:stretch>
            <a:fillRect/>
          </a:stretch>
        </p:blipFill>
        <p:spPr>
          <a:xfrm>
            <a:off x="3987165" y="1370965"/>
            <a:ext cx="4953000" cy="2401570"/>
          </a:xfrm>
          <a:prstGeom prst="rect">
            <a:avLst/>
          </a:prstGeom>
          <a:ln w="19050">
            <a:solidFill>
              <a:srgbClr val="097ECF"/>
            </a:solidFill>
            <a:miter lim="800000"/>
            <a:headEnd/>
            <a:tailEnd/>
          </a:ln>
          <a:effectLst>
            <a:outerShdw blurRad="254000" dist="38100" dir="2700000" algn="tl" rotWithShape="0">
              <a:prstClr val="black">
                <a:alpha val="40000"/>
              </a:prstClr>
            </a:outerShdw>
            <a:reflection blurRad="6350" stA="27000" endA="300" endPos="35000" dir="5400000" sy="-100000" algn="bl" rotWithShape="0"/>
          </a:effectLst>
        </p:spPr>
      </p:pic>
      <p:pic>
        <p:nvPicPr>
          <p:cNvPr id="5" name="图片 4" descr="CIM02"/>
          <p:cNvPicPr>
            <a:picLocks noChangeAspect="1"/>
          </p:cNvPicPr>
          <p:nvPr/>
        </p:nvPicPr>
        <p:blipFill>
          <a:blip r:embed="rId3"/>
          <a:stretch>
            <a:fillRect/>
          </a:stretch>
        </p:blipFill>
        <p:spPr>
          <a:xfrm>
            <a:off x="3748405" y="1924685"/>
            <a:ext cx="4942862" cy="2401200"/>
          </a:xfrm>
          <a:prstGeom prst="rect">
            <a:avLst/>
          </a:prstGeom>
          <a:ln w="19050">
            <a:solidFill>
              <a:srgbClr val="097ECF"/>
            </a:solidFill>
            <a:miter lim="800000"/>
            <a:headEnd/>
            <a:tailEnd/>
          </a:ln>
          <a:effectLst>
            <a:outerShdw blurRad="254000" dist="38100" dir="2700000" algn="tl" rotWithShape="0">
              <a:prstClr val="black">
                <a:alpha val="40000"/>
              </a:prstClr>
            </a:outerShdw>
            <a:reflection blurRad="6350" stA="27000" endA="300" endPos="3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23" name="组合 20"/>
          <p:cNvGrpSpPr/>
          <p:nvPr/>
        </p:nvGrpSpPr>
        <p:grpSpPr>
          <a:xfrm>
            <a:off x="5535295" y="-1282700"/>
            <a:ext cx="4654550" cy="7959725"/>
            <a:chOff x="5535295" y="-1282700"/>
            <a:chExt cx="4654550" cy="7959725"/>
          </a:xfrm>
        </p:grpSpPr>
        <p:sp>
          <p:nvSpPr>
            <p:cNvPr id="25" name="流程图: 手动操作 24"/>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流程图: 手动操作 23"/>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流程图: 手动操作 25"/>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流程图: 文档 1"/>
          <p:cNvSpPr/>
          <p:nvPr/>
        </p:nvSpPr>
        <p:spPr>
          <a:xfrm rot="10800000">
            <a:off x="-400685" y="3171190"/>
            <a:ext cx="5447665" cy="6018530"/>
          </a:xfrm>
          <a:prstGeom prst="flowChartDocument">
            <a:avLst/>
          </a:prstGeom>
          <a:gradFill>
            <a:gsLst>
              <a:gs pos="67000">
                <a:srgbClr val="00B0F0">
                  <a:alpha val="100000"/>
                </a:srgbClr>
              </a:gs>
              <a:gs pos="0">
                <a:srgbClr val="92D050">
                  <a:alpha val="100000"/>
                </a:srgbClr>
              </a:gs>
              <a:gs pos="36000">
                <a:srgbClr val="FFC000">
                  <a:lumMod val="55000"/>
                  <a:lumOff val="45000"/>
                </a:srgbClr>
              </a:gs>
              <a:gs pos="100000">
                <a:srgbClr val="00B0F0">
                  <a:lumMod val="8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流程图: 文档 3"/>
          <p:cNvSpPr/>
          <p:nvPr/>
        </p:nvSpPr>
        <p:spPr>
          <a:xfrm rot="10800000">
            <a:off x="-330835" y="3171190"/>
            <a:ext cx="9474835" cy="6018530"/>
          </a:xfrm>
          <a:prstGeom prst="flowChartDocument">
            <a:avLst/>
          </a:prstGeom>
          <a:gradFill>
            <a:gsLst>
              <a:gs pos="67000">
                <a:srgbClr val="2F5597">
                  <a:alpha val="100000"/>
                  <a:lumMod val="72000"/>
                  <a:lumOff val="28000"/>
                </a:srgbClr>
              </a:gs>
              <a:gs pos="0">
                <a:srgbClr val="00B0F0">
                  <a:alpha val="33000"/>
                </a:srgbClr>
              </a:gs>
              <a:gs pos="36000">
                <a:srgbClr val="00B0F0">
                  <a:alpha val="100000"/>
                  <a:lumMod val="77000"/>
                </a:srgbClr>
              </a:gs>
              <a:gs pos="100000">
                <a:schemeClr val="accent5">
                  <a:lumMod val="81000"/>
                </a:schemeClr>
              </a:gs>
            </a:gsLst>
            <a:lin ang="10800000" scaled="0"/>
          </a:gradFill>
          <a:ln>
            <a:noFill/>
          </a:ln>
          <a:effectLst>
            <a:outerShdw blurRad="1079500" dist="38100" dir="16200000"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Box 3"/>
          <p:cNvSpPr txBox="1"/>
          <p:nvPr/>
        </p:nvSpPr>
        <p:spPr>
          <a:xfrm>
            <a:off x="532765" y="2249170"/>
            <a:ext cx="3215640" cy="645160"/>
          </a:xfrm>
          <a:prstGeom prst="rect">
            <a:avLst/>
          </a:prstGeom>
          <a:noFill/>
        </p:spPr>
        <p:txBody>
          <a:bodyPr wrap="square" rtlCol="0">
            <a:spAutoFit/>
          </a:bodyPr>
          <a:p>
            <a:pPr algn="ctr" fontAlgn="auto">
              <a:lnSpc>
                <a:spcPct val="100000"/>
              </a:lnSpc>
              <a:buClrTx/>
              <a:buSzTx/>
              <a:buFontTx/>
            </a:pPr>
            <a:r>
              <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rPr>
              <a:t>工程监管平台</a:t>
            </a:r>
            <a:endPar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endParaRPr>
          </a:p>
        </p:txBody>
      </p:sp>
      <p:pic>
        <p:nvPicPr>
          <p:cNvPr id="5" name="图片 4" descr="监管平台01"/>
          <p:cNvPicPr>
            <a:picLocks noChangeAspect="1"/>
          </p:cNvPicPr>
          <p:nvPr/>
        </p:nvPicPr>
        <p:blipFill>
          <a:blip r:embed="rId2"/>
          <a:srcRect t="744" r="577"/>
          <a:stretch>
            <a:fillRect/>
          </a:stretch>
        </p:blipFill>
        <p:spPr>
          <a:xfrm>
            <a:off x="4017010" y="1430655"/>
            <a:ext cx="4923155" cy="2371725"/>
          </a:xfrm>
          <a:prstGeom prst="rect">
            <a:avLst/>
          </a:prstGeom>
          <a:ln w="19050">
            <a:solidFill>
              <a:srgbClr val="097ECF"/>
            </a:solidFill>
            <a:miter lim="800000"/>
            <a:headEnd/>
            <a:tailEnd/>
          </a:ln>
          <a:effectLst>
            <a:outerShdw blurRad="254000" dist="38100" dir="2700000" algn="tl" rotWithShape="0">
              <a:prstClr val="black">
                <a:alpha val="40000"/>
              </a:prstClr>
            </a:outerShdw>
            <a:reflection blurRad="6350" stA="27000" endA="300" endPos="35000" dir="5400000" sy="-100000" algn="bl" rotWithShape="0"/>
          </a:effectLst>
        </p:spPr>
      </p:pic>
      <p:pic>
        <p:nvPicPr>
          <p:cNvPr id="6" name="图片 5" descr="监管平台02"/>
          <p:cNvPicPr>
            <a:picLocks noChangeAspect="1"/>
          </p:cNvPicPr>
          <p:nvPr/>
        </p:nvPicPr>
        <p:blipFill>
          <a:blip r:embed="rId3"/>
          <a:srcRect r="457"/>
          <a:stretch>
            <a:fillRect/>
          </a:stretch>
        </p:blipFill>
        <p:spPr>
          <a:xfrm>
            <a:off x="3669665" y="1931670"/>
            <a:ext cx="4850487" cy="2372400"/>
          </a:xfrm>
          <a:prstGeom prst="rect">
            <a:avLst/>
          </a:prstGeom>
          <a:ln w="19050">
            <a:solidFill>
              <a:srgbClr val="097ECF"/>
            </a:solidFill>
            <a:miter lim="800000"/>
            <a:headEnd/>
            <a:tailEnd/>
          </a:ln>
          <a:effectLst>
            <a:outerShdw blurRad="254000" dist="38100" dir="2700000" algn="tl" rotWithShape="0">
              <a:prstClr val="black">
                <a:alpha val="40000"/>
              </a:prstClr>
            </a:outerShdw>
            <a:reflection blurRad="6350" stA="27000" endA="300" endPos="3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23" name="组合 20"/>
          <p:cNvGrpSpPr/>
          <p:nvPr/>
        </p:nvGrpSpPr>
        <p:grpSpPr>
          <a:xfrm>
            <a:off x="5535295" y="-1282700"/>
            <a:ext cx="4654550" cy="7959725"/>
            <a:chOff x="5535295" y="-1282700"/>
            <a:chExt cx="4654550" cy="7959725"/>
          </a:xfrm>
        </p:grpSpPr>
        <p:sp>
          <p:nvSpPr>
            <p:cNvPr id="25" name="流程图: 手动操作 24"/>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流程图: 手动操作 23"/>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流程图: 手动操作 25"/>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 name="流程图: 文档 4"/>
          <p:cNvSpPr/>
          <p:nvPr/>
        </p:nvSpPr>
        <p:spPr>
          <a:xfrm rot="10800000">
            <a:off x="-400685" y="3171190"/>
            <a:ext cx="5447665" cy="6018530"/>
          </a:xfrm>
          <a:prstGeom prst="flowChartDocument">
            <a:avLst/>
          </a:prstGeom>
          <a:gradFill>
            <a:gsLst>
              <a:gs pos="67000">
                <a:srgbClr val="00B0F0">
                  <a:alpha val="100000"/>
                </a:srgbClr>
              </a:gs>
              <a:gs pos="0">
                <a:srgbClr val="92D050">
                  <a:alpha val="100000"/>
                </a:srgbClr>
              </a:gs>
              <a:gs pos="36000">
                <a:srgbClr val="FFC000">
                  <a:lumMod val="55000"/>
                  <a:lumOff val="45000"/>
                </a:srgbClr>
              </a:gs>
              <a:gs pos="100000">
                <a:srgbClr val="00B0F0">
                  <a:lumMod val="84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流程图: 文档 5"/>
          <p:cNvSpPr/>
          <p:nvPr/>
        </p:nvSpPr>
        <p:spPr>
          <a:xfrm rot="10800000">
            <a:off x="-330835" y="3171190"/>
            <a:ext cx="9474835" cy="6018530"/>
          </a:xfrm>
          <a:prstGeom prst="flowChartDocument">
            <a:avLst/>
          </a:prstGeom>
          <a:gradFill>
            <a:gsLst>
              <a:gs pos="67000">
                <a:srgbClr val="2F5597">
                  <a:alpha val="100000"/>
                  <a:lumMod val="72000"/>
                  <a:lumOff val="28000"/>
                </a:srgbClr>
              </a:gs>
              <a:gs pos="0">
                <a:srgbClr val="00B0F0">
                  <a:alpha val="33000"/>
                </a:srgbClr>
              </a:gs>
              <a:gs pos="36000">
                <a:srgbClr val="00B0F0">
                  <a:alpha val="100000"/>
                  <a:lumMod val="77000"/>
                </a:srgbClr>
              </a:gs>
              <a:gs pos="100000">
                <a:schemeClr val="accent5">
                  <a:lumMod val="81000"/>
                </a:schemeClr>
              </a:gs>
            </a:gsLst>
            <a:lin ang="10800000" scaled="0"/>
          </a:gradFill>
          <a:ln>
            <a:noFill/>
          </a:ln>
          <a:effectLst>
            <a:outerShdw blurRad="1079500" dist="38100" dir="16200000"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Box 3"/>
          <p:cNvSpPr txBox="1"/>
          <p:nvPr/>
        </p:nvSpPr>
        <p:spPr>
          <a:xfrm>
            <a:off x="532765" y="2249170"/>
            <a:ext cx="3215640" cy="645160"/>
          </a:xfrm>
          <a:prstGeom prst="rect">
            <a:avLst/>
          </a:prstGeom>
          <a:noFill/>
        </p:spPr>
        <p:txBody>
          <a:bodyPr wrap="square" rtlCol="0">
            <a:spAutoFit/>
          </a:bodyPr>
          <a:p>
            <a:pPr algn="ctr" fontAlgn="auto">
              <a:lnSpc>
                <a:spcPct val="100000"/>
              </a:lnSpc>
              <a:buClrTx/>
              <a:buSzTx/>
              <a:buFontTx/>
            </a:pPr>
            <a:r>
              <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rPr>
              <a:t>审批平台</a:t>
            </a:r>
            <a:endParaRPr lang="zh-CN" altLang="en-US" sz="3600" b="1" spc="200"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endParaRPr>
          </a:p>
        </p:txBody>
      </p:sp>
      <p:pic>
        <p:nvPicPr>
          <p:cNvPr id="2" name="图片 1" descr="审批01"/>
          <p:cNvPicPr>
            <a:picLocks noChangeAspect="1"/>
          </p:cNvPicPr>
          <p:nvPr/>
        </p:nvPicPr>
        <p:blipFill>
          <a:blip r:embed="rId2"/>
          <a:srcRect r="505"/>
          <a:stretch>
            <a:fillRect/>
          </a:stretch>
        </p:blipFill>
        <p:spPr>
          <a:xfrm>
            <a:off x="3779520" y="1459230"/>
            <a:ext cx="5160645" cy="2517775"/>
          </a:xfrm>
          <a:prstGeom prst="rect">
            <a:avLst/>
          </a:prstGeom>
          <a:ln w="19050">
            <a:solidFill>
              <a:srgbClr val="097ECF"/>
            </a:solidFill>
            <a:miter lim="800000"/>
            <a:headEnd/>
            <a:tailEnd/>
          </a:ln>
          <a:effectLst>
            <a:outerShdw blurRad="254000" dist="38100" dir="2700000" algn="tl" rotWithShape="0">
              <a:prstClr val="black">
                <a:alpha val="40000"/>
              </a:prstClr>
            </a:outerShdw>
            <a:reflection blurRad="6350" stA="27000" endA="300" endPos="35000" dir="5400000" sy="-100000" algn="bl" rotWithShape="0"/>
          </a:effectLst>
        </p:spPr>
      </p:pic>
      <p:pic>
        <p:nvPicPr>
          <p:cNvPr id="4" name="图片 3" descr="审批02"/>
          <p:cNvPicPr>
            <a:picLocks noChangeAspect="1"/>
          </p:cNvPicPr>
          <p:nvPr/>
        </p:nvPicPr>
        <p:blipFill>
          <a:blip r:embed="rId3"/>
          <a:srcRect r="4672"/>
          <a:stretch>
            <a:fillRect/>
          </a:stretch>
        </p:blipFill>
        <p:spPr>
          <a:xfrm>
            <a:off x="3446145" y="1982470"/>
            <a:ext cx="5184344" cy="2516400"/>
          </a:xfrm>
          <a:prstGeom prst="rect">
            <a:avLst/>
          </a:prstGeom>
          <a:ln w="19050">
            <a:solidFill>
              <a:srgbClr val="097ECF"/>
            </a:solidFill>
            <a:miter lim="800000"/>
            <a:headEnd/>
            <a:tailEnd/>
          </a:ln>
          <a:effectLst>
            <a:outerShdw blurRad="254000" dist="38100" dir="2700000" algn="tl" rotWithShape="0">
              <a:prstClr val="black">
                <a:alpha val="40000"/>
              </a:prstClr>
            </a:outerShdw>
            <a:reflection blurRad="6350" stA="27000" endA="300" endPos="3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412683" y="2018030"/>
            <a:ext cx="4318635" cy="1106805"/>
          </a:xfrm>
          <a:prstGeom prst="rect">
            <a:avLst/>
          </a:prstGeom>
          <a:noFill/>
        </p:spPr>
        <p:txBody>
          <a:bodyPr wrap="square" rtlCol="0">
            <a:spAutoFit/>
          </a:bodyPr>
          <a:lstStyle/>
          <a:p>
            <a:pPr algn="ctr">
              <a:lnSpc>
                <a:spcPct val="150000"/>
              </a:lnSpc>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几点建议</a:t>
            </a:r>
            <a:endPar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sp>
        <p:nvSpPr>
          <p:cNvPr id="17" name="流程图: 手动操作 16"/>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手动操作 17"/>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操作 18"/>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17" name="流程图: 手动操作 16"/>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手动操作 17"/>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操作 18"/>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6"/>
          <p:cNvSpPr txBox="1"/>
          <p:nvPr/>
        </p:nvSpPr>
        <p:spPr>
          <a:xfrm>
            <a:off x="1712595" y="2110740"/>
            <a:ext cx="5718810" cy="922020"/>
          </a:xfrm>
          <a:prstGeom prst="rect">
            <a:avLst/>
          </a:prstGeom>
          <a:noFill/>
        </p:spPr>
        <p:txBody>
          <a:bodyPr wrap="square" rtlCol="0">
            <a:spAutoFit/>
          </a:bodyPr>
          <a:p>
            <a:pPr lvl="0" algn="ctr">
              <a:lnSpc>
                <a:spcPct val="150000"/>
              </a:lnSpc>
              <a:buClrTx/>
              <a:buSzTx/>
              <a:buFontTx/>
            </a:pPr>
            <a:r>
              <a:rPr lang="zh-CN" altLang="en-US" sz="36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sym typeface="+mn-ea"/>
              </a:rPr>
              <a:t>锁定目标，坚韧不拔</a:t>
            </a:r>
            <a:endParaRPr lang="zh-CN" altLang="en-US" sz="36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000"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17" name="流程图: 手动操作 16"/>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手动操作 17"/>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操作 18"/>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6"/>
          <p:cNvSpPr txBox="1"/>
          <p:nvPr/>
        </p:nvSpPr>
        <p:spPr>
          <a:xfrm>
            <a:off x="1712595" y="2110740"/>
            <a:ext cx="5718810" cy="922020"/>
          </a:xfrm>
          <a:prstGeom prst="rect">
            <a:avLst/>
          </a:prstGeom>
          <a:noFill/>
        </p:spPr>
        <p:txBody>
          <a:bodyPr wrap="square" rtlCol="0">
            <a:spAutoFit/>
          </a:bodyPr>
          <a:p>
            <a:pPr lvl="0" algn="ctr">
              <a:lnSpc>
                <a:spcPct val="150000"/>
              </a:lnSpc>
              <a:buClrTx/>
              <a:buSzTx/>
              <a:buFontTx/>
            </a:pPr>
            <a:r>
              <a:rPr lang="zh-CN" altLang="en-US" sz="36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sym typeface="+mn-ea"/>
              </a:rPr>
              <a:t>提高适应性与破局能力</a:t>
            </a:r>
            <a:endParaRPr lang="zh-CN" altLang="en-US" sz="36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000"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17" name="流程图: 手动操作 16"/>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手动操作 17"/>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操作 18"/>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6"/>
          <p:cNvSpPr txBox="1"/>
          <p:nvPr/>
        </p:nvSpPr>
        <p:spPr>
          <a:xfrm>
            <a:off x="1471295" y="1695450"/>
            <a:ext cx="6518910" cy="1753235"/>
          </a:xfrm>
          <a:prstGeom prst="rect">
            <a:avLst/>
          </a:prstGeom>
          <a:noFill/>
        </p:spPr>
        <p:txBody>
          <a:bodyPr wrap="square" rtlCol="0">
            <a:spAutoFit/>
          </a:bodyPr>
          <a:p>
            <a:pPr lvl="0" algn="just">
              <a:lnSpc>
                <a:spcPct val="150000"/>
              </a:lnSpc>
              <a:buClrTx/>
              <a:buSzTx/>
              <a:buFontTx/>
            </a:pPr>
            <a:r>
              <a:rPr lang="zh-CN" altLang="en-US" sz="2400" b="1" spc="200" dirty="0" smtClean="0">
                <a:gradFill>
                  <a:gsLst>
                    <a:gs pos="34000">
                      <a:srgbClr val="86FAF7"/>
                    </a:gs>
                    <a:gs pos="67000">
                      <a:srgbClr val="00B0F0"/>
                    </a:gs>
                  </a:gsLst>
                  <a:lin ang="4200000" scaled="0"/>
                </a:gradFill>
                <a:effectLst>
                  <a:reflection blurRad="6350" stA="15000" endA="300" endPos="45500" dist="50800" dir="5400000" sy="-100000" algn="bl" rotWithShape="0"/>
                </a:effectLst>
                <a:latin typeface="微软雅黑" panose="020B0503020204020204" pitchFamily="34" charset="-122"/>
                <a:ea typeface="微软雅黑" panose="020B0503020204020204" pitchFamily="34" charset="-122"/>
                <a:sym typeface="+mn-ea"/>
              </a:rPr>
              <a:t>纯真而不欠闻达，善良而不失坚强</a:t>
            </a:r>
            <a:endParaRPr lang="zh-CN" altLang="en-US" sz="2400" b="1" spc="200" dirty="0" smtClean="0">
              <a:gradFill>
                <a:gsLst>
                  <a:gs pos="34000">
                    <a:srgbClr val="86FAF7"/>
                  </a:gs>
                  <a:gs pos="67000">
                    <a:srgbClr val="00B0F0"/>
                  </a:gs>
                </a:gsLst>
                <a:lin ang="4200000" scaled="0"/>
              </a:gradFill>
              <a:effectLst>
                <a:reflection blurRad="6350" stA="15000" endA="300" endPos="45500" dist="50800" dir="5400000" sy="-100000" algn="bl" rotWithShape="0"/>
              </a:effectLst>
              <a:latin typeface="微软雅黑" panose="020B0503020204020204" pitchFamily="34" charset="-122"/>
              <a:ea typeface="微软雅黑" panose="020B0503020204020204" pitchFamily="34" charset="-122"/>
              <a:sym typeface="+mn-ea"/>
            </a:endParaRPr>
          </a:p>
          <a:p>
            <a:pPr lvl="0" algn="just">
              <a:lnSpc>
                <a:spcPct val="150000"/>
              </a:lnSpc>
              <a:buClrTx/>
              <a:buSzTx/>
              <a:buFontTx/>
            </a:pPr>
            <a:r>
              <a:rPr lang="zh-CN" altLang="en-US" sz="2400" b="1" spc="200" dirty="0" smtClean="0">
                <a:gradFill>
                  <a:gsLst>
                    <a:gs pos="34000">
                      <a:srgbClr val="86FAF7"/>
                    </a:gs>
                    <a:gs pos="67000">
                      <a:srgbClr val="00B0F0"/>
                    </a:gs>
                  </a:gsLst>
                  <a:lin ang="4200000" scaled="0"/>
                </a:gradFill>
                <a:effectLst>
                  <a:reflection blurRad="6350" stA="15000" endA="300" endPos="45500" dist="50800" dir="5400000" sy="-100000" algn="bl" rotWithShape="0"/>
                </a:effectLst>
                <a:latin typeface="微软雅黑" panose="020B0503020204020204" pitchFamily="34" charset="-122"/>
                <a:ea typeface="微软雅黑" panose="020B0503020204020204" pitchFamily="34" charset="-122"/>
                <a:sym typeface="+mn-ea"/>
              </a:rPr>
              <a:t>把生命高举在尘俗之上，又融化于社会之中</a:t>
            </a:r>
            <a:endParaRPr lang="zh-CN" altLang="en-US" sz="2400" b="1" spc="200" dirty="0" smtClean="0">
              <a:gradFill>
                <a:gsLst>
                  <a:gs pos="34000">
                    <a:srgbClr val="86FAF7"/>
                  </a:gs>
                  <a:gs pos="67000">
                    <a:srgbClr val="00B0F0"/>
                  </a:gs>
                </a:gsLst>
                <a:lin ang="4200000" scaled="0"/>
              </a:gradFill>
              <a:effectLst>
                <a:reflection blurRad="6350" stA="15000" endA="300" endPos="45500" dist="50800" dir="5400000" sy="-100000" algn="bl" rotWithShape="0"/>
              </a:effectLst>
              <a:latin typeface="微软雅黑" panose="020B0503020204020204" pitchFamily="34" charset="-122"/>
              <a:ea typeface="微软雅黑" panose="020B0503020204020204" pitchFamily="34" charset="-122"/>
              <a:sym typeface="+mn-ea"/>
            </a:endParaRPr>
          </a:p>
          <a:p>
            <a:pPr lvl="0" algn="just">
              <a:lnSpc>
                <a:spcPct val="150000"/>
              </a:lnSpc>
              <a:buClrTx/>
              <a:buSzTx/>
              <a:buFontTx/>
            </a:pPr>
            <a:r>
              <a:rPr lang="zh-CN" altLang="en-US" sz="2400" b="1" spc="200" dirty="0" smtClean="0">
                <a:gradFill>
                  <a:gsLst>
                    <a:gs pos="34000">
                      <a:srgbClr val="86FAF7"/>
                    </a:gs>
                    <a:gs pos="67000">
                      <a:srgbClr val="00B0F0"/>
                    </a:gs>
                  </a:gsLst>
                  <a:lin ang="4200000" scaled="0"/>
                </a:gradFill>
                <a:effectLst>
                  <a:reflection blurRad="6350" stA="15000" endA="300" endPos="45500" dist="50800" dir="5400000" sy="-100000" algn="bl" rotWithShape="0"/>
                </a:effectLst>
                <a:latin typeface="微软雅黑" panose="020B0503020204020204" pitchFamily="34" charset="-122"/>
                <a:ea typeface="微软雅黑" panose="020B0503020204020204" pitchFamily="34" charset="-122"/>
                <a:sym typeface="+mn-ea"/>
              </a:rPr>
              <a:t>这应当是我们这一代人的共同追求</a:t>
            </a:r>
            <a:endParaRPr lang="zh-CN" altLang="en-US" sz="2400" b="1" spc="200" dirty="0" smtClean="0">
              <a:gradFill>
                <a:gsLst>
                  <a:gs pos="34000">
                    <a:srgbClr val="86FAF7"/>
                  </a:gs>
                  <a:gs pos="67000">
                    <a:srgbClr val="00B0F0"/>
                  </a:gs>
                </a:gsLst>
                <a:lin ang="4200000" scaled="0"/>
              </a:gradFill>
              <a:effectLst>
                <a:reflection blurRad="6350" stA="15000" endA="300" endPos="45500" dist="50800" dir="5400000" sy="-100000" algn="bl" rotWithShape="0"/>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000"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3" name="椭圆 2"/>
          <p:cNvSpPr/>
          <p:nvPr/>
        </p:nvSpPr>
        <p:spPr>
          <a:xfrm>
            <a:off x="-3816350" y="-1422400"/>
            <a:ext cx="7810500" cy="7810500"/>
          </a:xfrm>
          <a:prstGeom prst="ellips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586990" y="1417955"/>
            <a:ext cx="5512435" cy="2306955"/>
          </a:xfrm>
          <a:prstGeom prst="rect">
            <a:avLst/>
          </a:prstGeom>
          <a:noFill/>
        </p:spPr>
        <p:txBody>
          <a:bodyPr wrap="square" rtlCol="0">
            <a:spAutoFit/>
          </a:bodyPr>
          <a:lstStyle/>
          <a:p>
            <a:pPr marL="571500" indent="-571500" algn="ctr">
              <a:lnSpc>
                <a:spcPct val="150000"/>
              </a:lnSpc>
              <a:buFont typeface="Arial" panose="020B0604020202020204" pitchFamily="34" charset="0"/>
              <a:buChar char="•"/>
            </a:pPr>
            <a:r>
              <a:rPr lang="zh-CN" altLang="en-US" sz="2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个人简介</a:t>
            </a:r>
            <a:endParaRPr lang="zh-CN" altLang="en-US" sz="2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a:p>
            <a:pPr marL="571500" indent="-571500" algn="ctr">
              <a:lnSpc>
                <a:spcPct val="150000"/>
              </a:lnSpc>
              <a:buFont typeface="Arial" panose="020B0604020202020204" pitchFamily="34" charset="0"/>
              <a:buChar char="•"/>
            </a:pPr>
            <a:r>
              <a:rPr lang="zh-CN" altLang="en-US" sz="2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就业思考</a:t>
            </a:r>
            <a:endParaRPr lang="zh-CN" altLang="en-US" sz="2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a:p>
            <a:pPr marL="571500" indent="-571500" algn="ctr">
              <a:lnSpc>
                <a:spcPct val="150000"/>
              </a:lnSpc>
              <a:buFont typeface="Arial" panose="020B0604020202020204" pitchFamily="34" charset="0"/>
              <a:buChar char="•"/>
            </a:pPr>
            <a:r>
              <a:rPr lang="zh-CN" altLang="en-US" sz="2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工作思考</a:t>
            </a:r>
            <a:endParaRPr lang="zh-CN" altLang="en-US" sz="2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a:p>
            <a:pPr marL="571500" indent="-571500" algn="ctr">
              <a:lnSpc>
                <a:spcPct val="150000"/>
              </a:lnSpc>
              <a:buFont typeface="Arial" panose="020B0604020202020204" pitchFamily="34" charset="0"/>
              <a:buChar char="•"/>
            </a:pPr>
            <a:r>
              <a:rPr lang="zh-CN" altLang="en-US" sz="2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几点建议</a:t>
            </a:r>
            <a:endParaRPr lang="zh-CN" altLang="en-US" sz="24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sp>
        <p:nvSpPr>
          <p:cNvPr id="8" name="同心圆 7"/>
          <p:cNvSpPr/>
          <p:nvPr/>
        </p:nvSpPr>
        <p:spPr>
          <a:xfrm>
            <a:off x="-2120900" y="-2044700"/>
            <a:ext cx="10031730" cy="10031730"/>
          </a:xfrm>
          <a:prstGeom prst="donut">
            <a:avLst>
              <a:gd name="adj" fmla="val 6623"/>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295400" y="1329055"/>
            <a:ext cx="2490470" cy="2306955"/>
          </a:xfrm>
          <a:prstGeom prst="rect">
            <a:avLst/>
          </a:prstGeom>
          <a:noFill/>
        </p:spPr>
        <p:txBody>
          <a:bodyPr wrap="square" rtlCol="0">
            <a:spAutoFit/>
          </a:bodyPr>
          <a:lstStyle/>
          <a:p>
            <a:pPr algn="ctr">
              <a:lnSpc>
                <a:spcPct val="150000"/>
              </a:lnSpc>
            </a:pPr>
            <a:r>
              <a:rPr lang="zh-CN" altLang="en-US" sz="4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目</a:t>
            </a:r>
            <a:endParaRPr lang="zh-CN" altLang="en-US" sz="4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a:p>
            <a:pPr algn="ctr">
              <a:lnSpc>
                <a:spcPct val="150000"/>
              </a:lnSpc>
            </a:pPr>
            <a:r>
              <a:rPr lang="zh-CN" altLang="en-US" sz="4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录</a:t>
            </a:r>
            <a:endParaRPr lang="zh-CN" altLang="en-US" sz="48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sp>
        <p:nvSpPr>
          <p:cNvPr id="14" name="椭圆 13"/>
          <p:cNvSpPr/>
          <p:nvPr/>
        </p:nvSpPr>
        <p:spPr>
          <a:xfrm>
            <a:off x="-3948430" y="-747395"/>
            <a:ext cx="7810500" cy="7810500"/>
          </a:xfrm>
          <a:prstGeom prst="ellipse">
            <a:avLst/>
          </a:prstGeom>
          <a:noFill/>
          <a:ln w="12700" cmpd="sng">
            <a:solidFill>
              <a:schemeClr val="bg1">
                <a:alpha val="18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a:off x="-1993900" y="-1917700"/>
            <a:ext cx="10031730" cy="10031730"/>
          </a:xfrm>
          <a:prstGeom prst="donut">
            <a:avLst>
              <a:gd name="adj" fmla="val 6623"/>
            </a:avLst>
          </a:prstGeom>
          <a:noFill/>
          <a:ln w="12700" cmpd="sng">
            <a:solidFill>
              <a:schemeClr val="bg1">
                <a:alpha val="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5715" y="-5611"/>
            <a:ext cx="9155728" cy="5155098"/>
          </a:xfrm>
          <a:prstGeom prst="rect">
            <a:avLst/>
          </a:prstGeom>
        </p:spPr>
      </p:pic>
      <p:pic>
        <p:nvPicPr>
          <p:cNvPr id="3" name="Image 1" descr="preencoded.png"/>
          <p:cNvPicPr>
            <a:picLocks noChangeAspect="1"/>
          </p:cNvPicPr>
          <p:nvPr/>
        </p:nvPicPr>
        <p:blipFill>
          <a:blip r:embed="rId2"/>
          <a:stretch>
            <a:fillRect/>
          </a:stretch>
        </p:blipFill>
        <p:spPr>
          <a:xfrm>
            <a:off x="-5715" y="2528404"/>
            <a:ext cx="9155728" cy="1754562"/>
          </a:xfrm>
          <a:prstGeom prst="rect">
            <a:avLst/>
          </a:prstGeom>
        </p:spPr>
      </p:pic>
      <p:pic>
        <p:nvPicPr>
          <p:cNvPr id="4" name="Image 2" descr="preencoded.png"/>
          <p:cNvPicPr>
            <a:picLocks noChangeAspect="1"/>
          </p:cNvPicPr>
          <p:nvPr/>
        </p:nvPicPr>
        <p:blipFill>
          <a:blip r:embed="rId3"/>
          <a:stretch>
            <a:fillRect/>
          </a:stretch>
        </p:blipFill>
        <p:spPr>
          <a:xfrm>
            <a:off x="645816" y="3737753"/>
            <a:ext cx="7852666" cy="22861"/>
          </a:xfrm>
          <a:prstGeom prst="rect">
            <a:avLst/>
          </a:prstGeom>
        </p:spPr>
      </p:pic>
      <p:sp>
        <p:nvSpPr>
          <p:cNvPr id="5" name="Text 0"/>
          <p:cNvSpPr/>
          <p:nvPr/>
        </p:nvSpPr>
        <p:spPr>
          <a:xfrm>
            <a:off x="457215" y="2957966"/>
            <a:ext cx="8229868" cy="428639"/>
          </a:xfrm>
          <a:prstGeom prst="rect">
            <a:avLst/>
          </a:prstGeom>
          <a:noFill/>
        </p:spPr>
        <p:txBody>
          <a:bodyPr wrap="square" rtlCol="0" anchor="ctr"/>
          <a:lstStyle/>
          <a:p>
            <a:pPr marL="0" indent="0" algn="l">
              <a:buNone/>
            </a:pPr>
            <a:r>
              <a:rPr lang="zh-CN" altLang="en-US" sz="3250" b="1" dirty="0">
                <a:solidFill>
                  <a:srgbClr val="000000"/>
                </a:solidFill>
                <a:latin typeface="Source Han Sans CN" pitchFamily="34" charset="0"/>
                <a:ea typeface="Source Han Sans CN" pitchFamily="34" charset="-122"/>
                <a:cs typeface="Source Han Sans CN" pitchFamily="34" charset="-120"/>
              </a:rPr>
              <a:t>实习、秋招经验分享</a:t>
            </a:r>
            <a:endParaRPr lang="en-US" sz="3250" dirty="0"/>
          </a:p>
        </p:txBody>
      </p:sp>
      <p:sp>
        <p:nvSpPr>
          <p:cNvPr id="7" name="Text 2"/>
          <p:cNvSpPr/>
          <p:nvPr/>
        </p:nvSpPr>
        <p:spPr>
          <a:xfrm>
            <a:off x="7005678" y="3789190"/>
            <a:ext cx="967006" cy="205747"/>
          </a:xfrm>
          <a:prstGeom prst="rect">
            <a:avLst/>
          </a:prstGeom>
          <a:noFill/>
        </p:spPr>
        <p:txBody>
          <a:bodyPr wrap="square" rtlCol="0" anchor="ctr"/>
          <a:lstStyle/>
          <a:p>
            <a:pPr marL="0" indent="0" algn="r">
              <a:buNone/>
            </a:pPr>
            <a:r>
              <a:rPr lang="zh-CN" altLang="en-US" sz="1300" dirty="0">
                <a:solidFill>
                  <a:srgbClr val="000000"/>
                </a:solidFill>
                <a:latin typeface="Source Han Sans CN" pitchFamily="34" charset="0"/>
                <a:ea typeface="Source Han Sans CN" pitchFamily="34" charset="-122"/>
              </a:rPr>
              <a:t>易靖</a:t>
            </a:r>
            <a:endParaRPr lang="en-US" sz="13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02968" y="1080275"/>
            <a:ext cx="2983327" cy="2983327"/>
          </a:xfrm>
          <a:prstGeom prst="rect">
            <a:avLst/>
          </a:prstGeom>
        </p:spPr>
      </p:pic>
      <p:pic>
        <p:nvPicPr>
          <p:cNvPr id="3" name="Image 1" descr="preencoded.png"/>
          <p:cNvPicPr>
            <a:picLocks noChangeAspect="1"/>
          </p:cNvPicPr>
          <p:nvPr/>
        </p:nvPicPr>
        <p:blipFill>
          <a:blip r:embed="rId2"/>
          <a:stretch>
            <a:fillRect/>
          </a:stretch>
        </p:blipFill>
        <p:spPr>
          <a:xfrm>
            <a:off x="4566434" y="3009150"/>
            <a:ext cx="554373" cy="554373"/>
          </a:xfrm>
          <a:prstGeom prst="rect">
            <a:avLst/>
          </a:prstGeom>
        </p:spPr>
      </p:pic>
      <p:pic>
        <p:nvPicPr>
          <p:cNvPr id="4" name="Image 2" descr="preencoded.png"/>
          <p:cNvPicPr>
            <a:picLocks noChangeAspect="1"/>
          </p:cNvPicPr>
          <p:nvPr/>
        </p:nvPicPr>
        <p:blipFill>
          <a:blip r:embed="rId3"/>
          <a:stretch>
            <a:fillRect/>
          </a:stretch>
        </p:blipFill>
        <p:spPr>
          <a:xfrm>
            <a:off x="4566434" y="2226170"/>
            <a:ext cx="554373" cy="554373"/>
          </a:xfrm>
          <a:prstGeom prst="rect">
            <a:avLst/>
          </a:prstGeom>
        </p:spPr>
      </p:pic>
      <p:pic>
        <p:nvPicPr>
          <p:cNvPr id="5" name="Image 3" descr="preencoded.png"/>
          <p:cNvPicPr>
            <a:picLocks noChangeAspect="1"/>
          </p:cNvPicPr>
          <p:nvPr/>
        </p:nvPicPr>
        <p:blipFill>
          <a:blip r:embed="rId4"/>
          <a:stretch>
            <a:fillRect/>
          </a:stretch>
        </p:blipFill>
        <p:spPr>
          <a:xfrm>
            <a:off x="4566434" y="1443189"/>
            <a:ext cx="554373" cy="554373"/>
          </a:xfrm>
          <a:prstGeom prst="rect">
            <a:avLst/>
          </a:prstGeom>
        </p:spPr>
      </p:pic>
      <p:pic>
        <p:nvPicPr>
          <p:cNvPr id="6" name="Image 4" descr="preencoded.png"/>
          <p:cNvPicPr>
            <a:picLocks noChangeAspect="1"/>
          </p:cNvPicPr>
          <p:nvPr/>
        </p:nvPicPr>
        <p:blipFill>
          <a:blip r:embed="rId5"/>
          <a:stretch>
            <a:fillRect/>
          </a:stretch>
        </p:blipFill>
        <p:spPr>
          <a:xfrm>
            <a:off x="1451657" y="1828965"/>
            <a:ext cx="1485948" cy="1485948"/>
          </a:xfrm>
          <a:prstGeom prst="rect">
            <a:avLst/>
          </a:prstGeom>
        </p:spPr>
      </p:pic>
      <p:sp>
        <p:nvSpPr>
          <p:cNvPr id="7" name="Text 0"/>
          <p:cNvSpPr/>
          <p:nvPr/>
        </p:nvSpPr>
        <p:spPr>
          <a:xfrm>
            <a:off x="1772850" y="2240458"/>
            <a:ext cx="843562" cy="617240"/>
          </a:xfrm>
          <a:prstGeom prst="rect">
            <a:avLst/>
          </a:prstGeom>
          <a:noFill/>
        </p:spPr>
        <p:txBody>
          <a:bodyPr wrap="square" rtlCol="0" anchor="ctr"/>
          <a:lstStyle/>
          <a:p>
            <a:pPr marL="0" indent="0" algn="ctr">
              <a:buNone/>
            </a:pPr>
            <a:r>
              <a:rPr lang="en-US" sz="2195" b="1" dirty="0">
                <a:solidFill>
                  <a:srgbClr val="FFFFFF"/>
                </a:solidFill>
                <a:latin typeface="Source Han Sans CN" pitchFamily="34" charset="0"/>
                <a:ea typeface="Source Han Sans CN" pitchFamily="34" charset="-122"/>
                <a:cs typeface="Source Han Sans CN" pitchFamily="34" charset="-120"/>
              </a:rPr>
              <a:t>目录</a:t>
            </a:r>
            <a:endParaRPr lang="en-US" sz="2195" dirty="0"/>
          </a:p>
        </p:txBody>
      </p:sp>
      <p:sp>
        <p:nvSpPr>
          <p:cNvPr id="8" name="Text 1"/>
          <p:cNvSpPr/>
          <p:nvPr/>
        </p:nvSpPr>
        <p:spPr>
          <a:xfrm>
            <a:off x="5252256" y="1517487"/>
            <a:ext cx="4402988" cy="411493"/>
          </a:xfrm>
          <a:prstGeom prst="rect">
            <a:avLst/>
          </a:prstGeom>
          <a:noFill/>
        </p:spPr>
        <p:txBody>
          <a:bodyPr wrap="square" rtlCol="0" anchor="ctr"/>
          <a:lstStyle/>
          <a:p>
            <a:pPr marL="0" indent="0" algn="l">
              <a:buNone/>
            </a:pPr>
            <a:r>
              <a:rPr lang="en-US" sz="1465" b="1" dirty="0">
                <a:solidFill>
                  <a:srgbClr val="000000"/>
                </a:solidFill>
                <a:latin typeface="Source Han Sans CN" pitchFamily="34" charset="0"/>
                <a:ea typeface="Source Han Sans CN" pitchFamily="34" charset="-122"/>
                <a:cs typeface="Source Han Sans CN" pitchFamily="34" charset="-120"/>
              </a:rPr>
              <a:t>按时间线简述实习、秋招的大概流程</a:t>
            </a:r>
            <a:endParaRPr lang="en-US" sz="1465" dirty="0"/>
          </a:p>
        </p:txBody>
      </p:sp>
      <p:sp>
        <p:nvSpPr>
          <p:cNvPr id="9" name="Text 2"/>
          <p:cNvSpPr/>
          <p:nvPr/>
        </p:nvSpPr>
        <p:spPr>
          <a:xfrm>
            <a:off x="5252256" y="2300467"/>
            <a:ext cx="2757011" cy="411493"/>
          </a:xfrm>
          <a:prstGeom prst="rect">
            <a:avLst/>
          </a:prstGeom>
          <a:noFill/>
        </p:spPr>
        <p:txBody>
          <a:bodyPr wrap="square" rtlCol="0" anchor="ctr"/>
          <a:lstStyle/>
          <a:p>
            <a:pPr marL="0" indent="0" algn="l">
              <a:buNone/>
            </a:pPr>
            <a:r>
              <a:rPr lang="en-US" sz="1465" b="1" dirty="0">
                <a:solidFill>
                  <a:srgbClr val="000000"/>
                </a:solidFill>
                <a:latin typeface="Source Han Sans CN" pitchFamily="34" charset="0"/>
                <a:ea typeface="Source Han Sans CN" pitchFamily="34" charset="-122"/>
                <a:cs typeface="Source Han Sans CN" pitchFamily="34" charset="-120"/>
              </a:rPr>
              <a:t>简历、项目相关的准备</a:t>
            </a:r>
            <a:endParaRPr lang="en-US" sz="1465" dirty="0"/>
          </a:p>
        </p:txBody>
      </p:sp>
      <p:sp>
        <p:nvSpPr>
          <p:cNvPr id="10" name="Text 3"/>
          <p:cNvSpPr/>
          <p:nvPr/>
        </p:nvSpPr>
        <p:spPr>
          <a:xfrm>
            <a:off x="5252256" y="3083448"/>
            <a:ext cx="2757011" cy="411493"/>
          </a:xfrm>
          <a:prstGeom prst="rect">
            <a:avLst/>
          </a:prstGeom>
          <a:noFill/>
        </p:spPr>
        <p:txBody>
          <a:bodyPr wrap="square" rtlCol="0" anchor="ctr"/>
          <a:lstStyle/>
          <a:p>
            <a:pPr marL="0" indent="0" algn="l">
              <a:buNone/>
            </a:pPr>
            <a:r>
              <a:rPr lang="en-US" sz="1465" b="1" dirty="0">
                <a:solidFill>
                  <a:srgbClr val="000000"/>
                </a:solidFill>
                <a:latin typeface="Source Han Sans CN" pitchFamily="34" charset="0"/>
                <a:ea typeface="Source Han Sans CN" pitchFamily="34" charset="-122"/>
                <a:cs typeface="Source Han Sans CN" pitchFamily="34" charset="-120"/>
              </a:rPr>
              <a:t>笔试、面试相关的准备</a:t>
            </a:r>
            <a:endParaRPr lang="en-US" sz="146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3994915" y="1280306"/>
            <a:ext cx="5155098" cy="2583264"/>
          </a:xfrm>
          <a:prstGeom prst="rect">
            <a:avLst/>
          </a:prstGeom>
        </p:spPr>
      </p:pic>
      <p:pic>
        <p:nvPicPr>
          <p:cNvPr id="3" name="Image 1" descr="preencoded.png"/>
          <p:cNvPicPr>
            <a:picLocks noChangeAspect="1"/>
          </p:cNvPicPr>
          <p:nvPr/>
        </p:nvPicPr>
        <p:blipFill>
          <a:blip r:embed="rId2"/>
          <a:stretch>
            <a:fillRect/>
          </a:stretch>
        </p:blipFill>
        <p:spPr>
          <a:xfrm>
            <a:off x="-5715" y="1280306"/>
            <a:ext cx="4012061" cy="2583264"/>
          </a:xfrm>
          <a:prstGeom prst="rect">
            <a:avLst/>
          </a:prstGeom>
        </p:spPr>
      </p:pic>
      <p:sp>
        <p:nvSpPr>
          <p:cNvPr id="4" name="Text 0"/>
          <p:cNvSpPr/>
          <p:nvPr/>
        </p:nvSpPr>
        <p:spPr>
          <a:xfrm>
            <a:off x="4582990" y="1954699"/>
            <a:ext cx="4172086" cy="1234480"/>
          </a:xfrm>
          <a:prstGeom prst="rect">
            <a:avLst/>
          </a:prstGeom>
          <a:noFill/>
        </p:spPr>
        <p:txBody>
          <a:bodyPr wrap="square" rtlCol="0" anchor="ctr"/>
          <a:lstStyle/>
          <a:p>
            <a:pPr marL="0" indent="0" algn="l">
              <a:buNone/>
            </a:pPr>
            <a:r>
              <a:rPr lang="zh-CN" altLang="en-US" sz="3575" b="1" dirty="0">
                <a:latin typeface="Source Han Sans CN" pitchFamily="34" charset="0"/>
                <a:ea typeface="Source Han Sans CN" pitchFamily="34" charset="-122"/>
                <a:cs typeface="Source Han Sans CN" pitchFamily="34" charset="-120"/>
              </a:rPr>
              <a:t>求职就业</a:t>
            </a:r>
            <a:r>
              <a:rPr lang="en-US" sz="3575" b="1" dirty="0" err="1">
                <a:latin typeface="Source Han Sans CN" pitchFamily="34" charset="0"/>
                <a:ea typeface="Source Han Sans CN" pitchFamily="34" charset="-122"/>
                <a:cs typeface="Source Han Sans CN" pitchFamily="34" charset="-120"/>
              </a:rPr>
              <a:t>时间线</a:t>
            </a:r>
            <a:endParaRPr lang="en-US" sz="357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567739" y="2951998"/>
            <a:ext cx="6961097" cy="1548816"/>
          </a:xfrm>
          <a:prstGeom prst="rect">
            <a:avLst/>
          </a:prstGeom>
        </p:spPr>
      </p:pic>
      <p:pic>
        <p:nvPicPr>
          <p:cNvPr id="3" name="Image 1" descr="preencoded.png"/>
          <p:cNvPicPr>
            <a:picLocks noChangeAspect="1"/>
          </p:cNvPicPr>
          <p:nvPr/>
        </p:nvPicPr>
        <p:blipFill>
          <a:blip r:embed="rId2"/>
          <a:stretch>
            <a:fillRect/>
          </a:stretch>
        </p:blipFill>
        <p:spPr>
          <a:xfrm>
            <a:off x="567739" y="1191721"/>
            <a:ext cx="6938236" cy="1548816"/>
          </a:xfrm>
          <a:prstGeom prst="rect">
            <a:avLst/>
          </a:prstGeom>
        </p:spPr>
      </p:pic>
      <p:pic>
        <p:nvPicPr>
          <p:cNvPr id="4" name="Image 2" descr="preencoded.png"/>
          <p:cNvPicPr>
            <a:picLocks noChangeAspect="1"/>
          </p:cNvPicPr>
          <p:nvPr/>
        </p:nvPicPr>
        <p:blipFill>
          <a:blip r:embed="rId3"/>
          <a:stretch>
            <a:fillRect/>
          </a:stretch>
        </p:blipFill>
        <p:spPr>
          <a:xfrm>
            <a:off x="567739" y="2951998"/>
            <a:ext cx="1548816" cy="1548816"/>
          </a:xfrm>
          <a:prstGeom prst="rect">
            <a:avLst/>
          </a:prstGeom>
        </p:spPr>
      </p:pic>
      <p:pic>
        <p:nvPicPr>
          <p:cNvPr id="5" name="Image 3" descr="preencoded.png"/>
          <p:cNvPicPr>
            <a:picLocks noChangeAspect="1"/>
          </p:cNvPicPr>
          <p:nvPr/>
        </p:nvPicPr>
        <p:blipFill>
          <a:blip r:embed="rId4"/>
          <a:stretch>
            <a:fillRect/>
          </a:stretch>
        </p:blipFill>
        <p:spPr>
          <a:xfrm>
            <a:off x="588664" y="1191721"/>
            <a:ext cx="1548816" cy="1548816"/>
          </a:xfrm>
          <a:prstGeom prst="rect">
            <a:avLst/>
          </a:prstGeom>
        </p:spPr>
      </p:pic>
      <p:pic>
        <p:nvPicPr>
          <p:cNvPr id="6" name="Image 4" descr="preencoded.png"/>
          <p:cNvPicPr>
            <a:picLocks noChangeAspect="1"/>
          </p:cNvPicPr>
          <p:nvPr/>
        </p:nvPicPr>
        <p:blipFill>
          <a:blip r:embed="rId5"/>
          <a:stretch>
            <a:fillRect/>
          </a:stretch>
        </p:blipFill>
        <p:spPr>
          <a:xfrm>
            <a:off x="-5715" y="534475"/>
            <a:ext cx="342911" cy="28576"/>
          </a:xfrm>
          <a:prstGeom prst="rect">
            <a:avLst/>
          </a:prstGeom>
        </p:spPr>
      </p:pic>
      <p:pic>
        <p:nvPicPr>
          <p:cNvPr id="7" name="Image 5" descr="preencoded.png"/>
          <p:cNvPicPr>
            <a:picLocks noChangeAspect="1"/>
          </p:cNvPicPr>
          <p:nvPr/>
        </p:nvPicPr>
        <p:blipFill>
          <a:blip r:embed="rId6"/>
          <a:stretch>
            <a:fillRect/>
          </a:stretch>
        </p:blipFill>
        <p:spPr>
          <a:xfrm>
            <a:off x="291474" y="505899"/>
            <a:ext cx="80013" cy="80013"/>
          </a:xfrm>
          <a:prstGeom prst="rect">
            <a:avLst/>
          </a:prstGeom>
        </p:spPr>
      </p:pic>
      <p:sp>
        <p:nvSpPr>
          <p:cNvPr id="8" name="Text 0"/>
          <p:cNvSpPr/>
          <p:nvPr/>
        </p:nvSpPr>
        <p:spPr>
          <a:xfrm>
            <a:off x="457215" y="383022"/>
            <a:ext cx="4402988"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实习时间线</a:t>
            </a:r>
            <a:endParaRPr lang="en-US" sz="1465" dirty="0"/>
          </a:p>
        </p:txBody>
      </p:sp>
      <p:sp>
        <p:nvSpPr>
          <p:cNvPr id="9" name="Text 1"/>
          <p:cNvSpPr/>
          <p:nvPr/>
        </p:nvSpPr>
        <p:spPr>
          <a:xfrm>
            <a:off x="2268929" y="1368892"/>
            <a:ext cx="1342144" cy="308620"/>
          </a:xfrm>
          <a:prstGeom prst="rect">
            <a:avLst/>
          </a:prstGeom>
          <a:noFill/>
        </p:spPr>
        <p:txBody>
          <a:bodyPr wrap="square" rtlCol="0" anchor="ctr"/>
          <a:lstStyle/>
          <a:p>
            <a:pPr marL="0" indent="0" algn="l">
              <a:buNone/>
            </a:pPr>
            <a:r>
              <a:rPr lang="zh-CN" altLang="en-US" sz="1095" b="1" dirty="0">
                <a:solidFill>
                  <a:srgbClr val="1584FC"/>
                </a:solidFill>
                <a:latin typeface="Source Han Sans CN" pitchFamily="34" charset="0"/>
                <a:ea typeface="Source Han Sans CN" pitchFamily="34" charset="-122"/>
                <a:cs typeface="Source Han Sans CN" pitchFamily="34" charset="-120"/>
              </a:rPr>
              <a:t>暑期实习</a:t>
            </a:r>
            <a:r>
              <a:rPr lang="en-US" altLang="zh-CN" sz="1095" b="1" dirty="0">
                <a:solidFill>
                  <a:srgbClr val="1584FC"/>
                </a:solidFill>
                <a:latin typeface="Source Han Sans CN" pitchFamily="34" charset="0"/>
                <a:ea typeface="Source Han Sans CN" pitchFamily="34" charset="-122"/>
                <a:cs typeface="Source Han Sans CN" pitchFamily="34" charset="-120"/>
              </a:rPr>
              <a:t>(</a:t>
            </a:r>
            <a:r>
              <a:rPr lang="zh-CN" altLang="en-US" sz="1095" b="1" dirty="0">
                <a:solidFill>
                  <a:srgbClr val="1584FC"/>
                </a:solidFill>
                <a:latin typeface="Source Han Sans CN" pitchFamily="34" charset="0"/>
                <a:ea typeface="Source Han Sans CN" pitchFamily="34" charset="-122"/>
                <a:cs typeface="Source Han Sans CN" pitchFamily="34" charset="-120"/>
              </a:rPr>
              <a:t>转正机会</a:t>
            </a:r>
            <a:r>
              <a:rPr lang="en-US" altLang="zh-CN" sz="1095" b="1" dirty="0">
                <a:solidFill>
                  <a:srgbClr val="1584FC"/>
                </a:solidFill>
                <a:latin typeface="Source Han Sans CN" pitchFamily="34" charset="0"/>
                <a:ea typeface="Source Han Sans CN" pitchFamily="34" charset="-122"/>
                <a:cs typeface="Source Han Sans CN" pitchFamily="34" charset="-120"/>
              </a:rPr>
              <a:t>)</a:t>
            </a:r>
            <a:endParaRPr lang="en-US" sz="1095" dirty="0"/>
          </a:p>
        </p:txBody>
      </p:sp>
      <p:sp>
        <p:nvSpPr>
          <p:cNvPr id="10" name="Text 2"/>
          <p:cNvSpPr/>
          <p:nvPr/>
        </p:nvSpPr>
        <p:spPr>
          <a:xfrm>
            <a:off x="2268929" y="1647508"/>
            <a:ext cx="5275117" cy="822987"/>
          </a:xfrm>
          <a:prstGeom prst="rect">
            <a:avLst/>
          </a:prstGeom>
          <a:noFill/>
        </p:spPr>
        <p:txBody>
          <a:bodyPr wrap="square" rtlCol="0" anchor="t"/>
          <a:lstStyle/>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三月份开始</a:t>
            </a:r>
            <a:r>
              <a:rPr lang="zh-CN" altLang="en-US" sz="1465" b="1" dirty="0">
                <a:solidFill>
                  <a:srgbClr val="000000"/>
                </a:solidFill>
                <a:latin typeface="Source Han Sans CN" pitchFamily="34" charset="0"/>
                <a:ea typeface="Source Han Sans CN" pitchFamily="34" charset="-122"/>
                <a:cs typeface="Source Han Sans CN" pitchFamily="34" charset="-120"/>
              </a:rPr>
              <a:t>   </a:t>
            </a:r>
            <a:r>
              <a:rPr lang="zh-CN" altLang="en-US" sz="975" dirty="0">
                <a:solidFill>
                  <a:srgbClr val="000000"/>
                </a:solidFill>
                <a:latin typeface="Source Han Sans CN" pitchFamily="34" charset="0"/>
                <a:ea typeface="Source Han Sans CN" pitchFamily="34" charset="-122"/>
                <a:cs typeface="Source Han Sans CN" pitchFamily="34" charset="-120"/>
              </a:rPr>
              <a:t>各公司陆续开放暑期实习的岗位招聘</a:t>
            </a:r>
            <a:r>
              <a:rPr lang="en-US" sz="975" dirty="0">
                <a:solidFill>
                  <a:srgbClr val="000000"/>
                </a:solidFill>
                <a:latin typeface="Source Han Sans CN" pitchFamily="34" charset="0"/>
                <a:ea typeface="Source Han Sans CN" pitchFamily="34" charset="-122"/>
                <a:cs typeface="Source Han Sans CN" pitchFamily="34" charset="-120"/>
              </a:rPr>
              <a:t>
</a:t>
            </a:r>
            <a:r>
              <a:rPr lang="zh-CN" altLang="en-US" sz="975" dirty="0">
                <a:solidFill>
                  <a:srgbClr val="000000"/>
                </a:solidFill>
                <a:latin typeface="Source Han Sans CN" pitchFamily="34" charset="0"/>
                <a:ea typeface="Source Han Sans CN" pitchFamily="34" charset="-122"/>
                <a:cs typeface="Source Han Sans CN" pitchFamily="34" charset="-120"/>
              </a:rPr>
              <a:t>七月基本结束  中间经历简历投递、笔试、面试、发放</a:t>
            </a:r>
            <a:r>
              <a:rPr lang="en-US" altLang="zh-CN" sz="975" dirty="0">
                <a:solidFill>
                  <a:srgbClr val="000000"/>
                </a:solidFill>
                <a:latin typeface="Source Han Sans CN" pitchFamily="34" charset="0"/>
                <a:ea typeface="Source Han Sans CN" pitchFamily="34" charset="-122"/>
                <a:cs typeface="Source Han Sans CN" pitchFamily="34" charset="-120"/>
              </a:rPr>
              <a:t>offer</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六到七月  入职进行实习</a:t>
            </a:r>
            <a:endParaRPr lang="en-US" sz="975" dirty="0"/>
          </a:p>
        </p:txBody>
      </p:sp>
      <p:sp>
        <p:nvSpPr>
          <p:cNvPr id="11" name="Text 3"/>
          <p:cNvSpPr/>
          <p:nvPr/>
        </p:nvSpPr>
        <p:spPr>
          <a:xfrm>
            <a:off x="2248003" y="3129169"/>
            <a:ext cx="1756409" cy="308620"/>
          </a:xfrm>
          <a:prstGeom prst="rect">
            <a:avLst/>
          </a:prstGeom>
          <a:noFill/>
        </p:spPr>
        <p:txBody>
          <a:bodyPr wrap="square" rtlCol="0" anchor="ctr"/>
          <a:lstStyle/>
          <a:p>
            <a:pPr marL="0" indent="0" algn="l">
              <a:buNone/>
            </a:pPr>
            <a:r>
              <a:rPr lang="zh-CN" altLang="en-US" sz="1095" b="1" dirty="0">
                <a:solidFill>
                  <a:srgbClr val="1584FC"/>
                </a:solidFill>
                <a:latin typeface="Source Han Sans CN" pitchFamily="34" charset="0"/>
                <a:ea typeface="Source Han Sans CN" pitchFamily="34" charset="-122"/>
              </a:rPr>
              <a:t>日常实习</a:t>
            </a:r>
            <a:r>
              <a:rPr lang="en-US" altLang="zh-CN" sz="1095" b="1" dirty="0">
                <a:solidFill>
                  <a:srgbClr val="1584FC"/>
                </a:solidFill>
                <a:latin typeface="Source Han Sans CN" pitchFamily="34" charset="0"/>
                <a:ea typeface="Source Han Sans CN" pitchFamily="34" charset="-122"/>
              </a:rPr>
              <a:t>(</a:t>
            </a:r>
            <a:r>
              <a:rPr lang="zh-CN" altLang="en-US" sz="1095" b="1" dirty="0">
                <a:solidFill>
                  <a:srgbClr val="1584FC"/>
                </a:solidFill>
                <a:latin typeface="Source Han Sans CN" pitchFamily="34" charset="0"/>
                <a:ea typeface="Source Han Sans CN" pitchFamily="34" charset="-122"/>
              </a:rPr>
              <a:t>少数有转正机会</a:t>
            </a:r>
            <a:r>
              <a:rPr lang="en-US" altLang="zh-CN" sz="1095" b="1" dirty="0">
                <a:solidFill>
                  <a:srgbClr val="1584FC"/>
                </a:solidFill>
                <a:latin typeface="Source Han Sans CN" pitchFamily="34" charset="0"/>
                <a:ea typeface="Source Han Sans CN" pitchFamily="34" charset="-122"/>
              </a:rPr>
              <a:t>)</a:t>
            </a:r>
            <a:endParaRPr lang="en-US" sz="1095" dirty="0"/>
          </a:p>
        </p:txBody>
      </p:sp>
      <p:sp>
        <p:nvSpPr>
          <p:cNvPr id="14" name="Text 2"/>
          <p:cNvSpPr/>
          <p:nvPr/>
        </p:nvSpPr>
        <p:spPr>
          <a:xfrm>
            <a:off x="2248003" y="3507799"/>
            <a:ext cx="5275117" cy="822987"/>
          </a:xfrm>
          <a:prstGeom prst="rect">
            <a:avLst/>
          </a:prstGeom>
          <a:noFill/>
        </p:spPr>
        <p:txBody>
          <a:bodyPr wrap="square" rtlCol="0" anchor="t"/>
          <a:lstStyle/>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全年各时段都有</a:t>
            </a:r>
            <a:r>
              <a:rPr lang="en-US" sz="975" dirty="0">
                <a:solidFill>
                  <a:srgbClr val="000000"/>
                </a:solidFill>
                <a:latin typeface="Source Han Sans CN" pitchFamily="34" charset="0"/>
                <a:ea typeface="Source Han Sans CN" pitchFamily="34" charset="-122"/>
                <a:cs typeface="Source Han Sans CN" pitchFamily="34" charset="-120"/>
              </a:rPr>
              <a:t>
</a:t>
            </a:r>
            <a:r>
              <a:rPr lang="zh-CN" altLang="en-US" sz="975" dirty="0">
                <a:solidFill>
                  <a:srgbClr val="000000"/>
                </a:solidFill>
                <a:latin typeface="Source Han Sans CN" pitchFamily="34" charset="0"/>
                <a:ea typeface="Source Han Sans CN" pitchFamily="34" charset="-122"/>
                <a:cs typeface="Source Han Sans CN" pitchFamily="34" charset="-120"/>
              </a:rPr>
              <a:t>大部分无转正机会，少部分如字节跳动等不区分日常和暑期实习的有转正机会</a:t>
            </a:r>
            <a:endParaRPr lang="en-US" sz="97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4" descr="preencoded.png"/>
          <p:cNvPicPr>
            <a:picLocks noChangeAspect="1"/>
          </p:cNvPicPr>
          <p:nvPr/>
        </p:nvPicPr>
        <p:blipFill>
          <a:blip r:embed="rId1"/>
          <a:stretch>
            <a:fillRect/>
          </a:stretch>
        </p:blipFill>
        <p:spPr>
          <a:xfrm>
            <a:off x="-5715" y="534475"/>
            <a:ext cx="342911" cy="28576"/>
          </a:xfrm>
          <a:prstGeom prst="rect">
            <a:avLst/>
          </a:prstGeom>
        </p:spPr>
      </p:pic>
      <p:pic>
        <p:nvPicPr>
          <p:cNvPr id="7" name="Image 5" descr="preencoded.png"/>
          <p:cNvPicPr>
            <a:picLocks noChangeAspect="1"/>
          </p:cNvPicPr>
          <p:nvPr/>
        </p:nvPicPr>
        <p:blipFill>
          <a:blip r:embed="rId2"/>
          <a:stretch>
            <a:fillRect/>
          </a:stretch>
        </p:blipFill>
        <p:spPr>
          <a:xfrm>
            <a:off x="291474" y="505899"/>
            <a:ext cx="80013" cy="80013"/>
          </a:xfrm>
          <a:prstGeom prst="rect">
            <a:avLst/>
          </a:prstGeom>
        </p:spPr>
      </p:pic>
      <p:sp>
        <p:nvSpPr>
          <p:cNvPr id="8" name="Text 0"/>
          <p:cNvSpPr/>
          <p:nvPr/>
        </p:nvSpPr>
        <p:spPr>
          <a:xfrm>
            <a:off x="457215" y="383022"/>
            <a:ext cx="4402988"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暑期实习 </a:t>
            </a:r>
            <a:r>
              <a:rPr lang="en-US" altLang="zh-CN" sz="1465" b="1" dirty="0">
                <a:solidFill>
                  <a:srgbClr val="000000"/>
                </a:solidFill>
                <a:latin typeface="Source Han Sans CN" pitchFamily="34" charset="0"/>
                <a:ea typeface="Source Han Sans CN" pitchFamily="34" charset="-122"/>
                <a:cs typeface="Source Han Sans CN" pitchFamily="34" charset="-120"/>
              </a:rPr>
              <a:t>&amp; </a:t>
            </a:r>
            <a:r>
              <a:rPr lang="zh-CN" altLang="en-US" sz="1465" b="1" dirty="0">
                <a:solidFill>
                  <a:srgbClr val="000000"/>
                </a:solidFill>
                <a:latin typeface="Source Han Sans CN" pitchFamily="34" charset="0"/>
                <a:ea typeface="Source Han Sans CN" pitchFamily="34" charset="-122"/>
                <a:cs typeface="Source Han Sans CN" pitchFamily="34" charset="-120"/>
              </a:rPr>
              <a:t>秋招</a:t>
            </a:r>
            <a:endParaRPr lang="en-US" sz="1465" dirty="0"/>
          </a:p>
        </p:txBody>
      </p:sp>
      <p:sp>
        <p:nvSpPr>
          <p:cNvPr id="5" name="Text 1"/>
          <p:cNvSpPr/>
          <p:nvPr/>
        </p:nvSpPr>
        <p:spPr>
          <a:xfrm>
            <a:off x="3462664" y="946978"/>
            <a:ext cx="2360372" cy="308620"/>
          </a:xfrm>
          <a:prstGeom prst="rect">
            <a:avLst/>
          </a:prstGeom>
          <a:noFill/>
        </p:spPr>
        <p:txBody>
          <a:bodyPr wrap="square" rtlCol="0" anchor="ctr"/>
          <a:lstStyle/>
          <a:p>
            <a:pPr marL="0" indent="0" algn="l">
              <a:buNone/>
            </a:pPr>
            <a:r>
              <a:rPr lang="zh-CN" altLang="en-US" sz="1095" b="1" dirty="0">
                <a:solidFill>
                  <a:srgbClr val="000000"/>
                </a:solidFill>
                <a:latin typeface="Source Han Sans CN" pitchFamily="34" charset="0"/>
                <a:ea typeface="Source Han Sans CN" pitchFamily="34" charset="-122"/>
                <a:cs typeface="Source Han Sans CN" pitchFamily="34" charset="-120"/>
              </a:rPr>
              <a:t>面试难度</a:t>
            </a:r>
            <a:endParaRPr lang="en-US" sz="1095" dirty="0"/>
          </a:p>
        </p:txBody>
      </p:sp>
      <p:sp>
        <p:nvSpPr>
          <p:cNvPr id="9" name="Text 2"/>
          <p:cNvSpPr/>
          <p:nvPr/>
        </p:nvSpPr>
        <p:spPr>
          <a:xfrm>
            <a:off x="3462664" y="946978"/>
            <a:ext cx="2360372" cy="1028734"/>
          </a:xfrm>
          <a:prstGeom prst="rect">
            <a:avLst/>
          </a:prstGeom>
          <a:noFill/>
        </p:spPr>
        <p:txBody>
          <a:bodyPr wrap="square" rtlCol="0" anchor="ctr"/>
          <a:lstStyle/>
          <a:p>
            <a:pPr marL="0" indent="0" algn="l">
              <a:buNone/>
            </a:pPr>
            <a:r>
              <a:rPr lang="zh-CN" altLang="en-US" sz="730" dirty="0">
                <a:solidFill>
                  <a:srgbClr val="666666"/>
                </a:solidFill>
                <a:latin typeface="Source Han Sans CN" pitchFamily="34" charset="0"/>
                <a:ea typeface="Source Han Sans CN" pitchFamily="34" charset="-122"/>
                <a:cs typeface="Source Han Sans CN" pitchFamily="34" charset="-120"/>
              </a:rPr>
              <a:t>暑期实习和秋招的面试难度差不多，所以如果在找暑期实习时面试受挫，不要对秋招产生恐惧心理</a:t>
            </a:r>
            <a:endParaRPr lang="en-US" sz="730" dirty="0"/>
          </a:p>
        </p:txBody>
      </p:sp>
      <p:sp>
        <p:nvSpPr>
          <p:cNvPr id="13" name="Text 5"/>
          <p:cNvSpPr/>
          <p:nvPr/>
        </p:nvSpPr>
        <p:spPr>
          <a:xfrm>
            <a:off x="3462665" y="1868975"/>
            <a:ext cx="2360372" cy="308620"/>
          </a:xfrm>
          <a:prstGeom prst="rect">
            <a:avLst/>
          </a:prstGeom>
          <a:noFill/>
        </p:spPr>
        <p:txBody>
          <a:bodyPr wrap="square" rtlCol="0" anchor="ctr"/>
          <a:lstStyle/>
          <a:p>
            <a:pPr marL="0" indent="0" algn="l">
              <a:buNone/>
            </a:pPr>
            <a:r>
              <a:rPr lang="zh-CN" altLang="en-US" sz="1095" b="1" dirty="0">
                <a:solidFill>
                  <a:srgbClr val="000000"/>
                </a:solidFill>
                <a:latin typeface="Source Han Sans CN" pitchFamily="34" charset="0"/>
                <a:ea typeface="Source Han Sans CN" pitchFamily="34" charset="-122"/>
              </a:rPr>
              <a:t>冲突抉择</a:t>
            </a:r>
            <a:endParaRPr lang="en-US" sz="1095" dirty="0"/>
          </a:p>
        </p:txBody>
      </p:sp>
      <p:sp>
        <p:nvSpPr>
          <p:cNvPr id="14" name="Text 6"/>
          <p:cNvSpPr/>
          <p:nvPr/>
        </p:nvSpPr>
        <p:spPr>
          <a:xfrm>
            <a:off x="3462665" y="2163220"/>
            <a:ext cx="2360372" cy="2367269"/>
          </a:xfrm>
          <a:prstGeom prst="rect">
            <a:avLst/>
          </a:prstGeom>
          <a:noFill/>
        </p:spPr>
        <p:txBody>
          <a:bodyPr wrap="square" rtlCol="0" anchor="ctr"/>
          <a:lstStyle/>
          <a:p>
            <a:pPr marL="0" indent="0" algn="l">
              <a:lnSpc>
                <a:spcPct val="150000"/>
              </a:lnSpc>
              <a:buNone/>
            </a:pPr>
            <a:r>
              <a:rPr lang="zh-CN" altLang="en-US" sz="730" dirty="0">
                <a:solidFill>
                  <a:srgbClr val="666666"/>
                </a:solidFill>
                <a:latin typeface="Source Han Sans CN" pitchFamily="34" charset="0"/>
                <a:ea typeface="Source Han Sans CN" pitchFamily="34" charset="-122"/>
                <a:cs typeface="Source Han Sans CN" pitchFamily="34" charset="-120"/>
              </a:rPr>
              <a:t>如果入职较晚，刚实习没多久秋招就开始了，一般人精力有限不大可能双开，一边实习同步秋招，而且笔面难免影响出勤或其他工作，进而影响到你的转正考核，所以如果真面临这样的冲突，要好好抉择</a:t>
            </a:r>
            <a:endParaRPr lang="en-US" altLang="zh-CN" sz="730" dirty="0">
              <a:solidFill>
                <a:srgbClr val="666666"/>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730" dirty="0">
                <a:solidFill>
                  <a:srgbClr val="666666"/>
                </a:solidFill>
                <a:latin typeface="Source Han Sans CN" pitchFamily="34" charset="0"/>
                <a:ea typeface="Source Han Sans CN" pitchFamily="34" charset="-122"/>
              </a:rPr>
              <a:t>根据实习的实际体验，部门内的氛围、工作内容和强度，实习转正的考核内容、难度、通过率等因素抉择是否要把主要精力放在实习转正上，分一些经历秋招或延后秋招进度。</a:t>
            </a:r>
            <a:endParaRPr lang="en-US" altLang="zh-CN" sz="730" dirty="0">
              <a:solidFill>
                <a:srgbClr val="666666"/>
              </a:solidFill>
              <a:latin typeface="Source Han Sans CN" pitchFamily="34" charset="0"/>
              <a:ea typeface="Source Han Sans CN" pitchFamily="34" charset="-122"/>
            </a:endParaRPr>
          </a:p>
          <a:p>
            <a:pPr marL="0" indent="0" algn="l">
              <a:lnSpc>
                <a:spcPct val="150000"/>
              </a:lnSpc>
              <a:buNone/>
            </a:pPr>
            <a:r>
              <a:rPr lang="zh-CN" altLang="en-US" sz="730" dirty="0">
                <a:solidFill>
                  <a:srgbClr val="666666"/>
                </a:solidFill>
                <a:latin typeface="Source Han Sans CN" pitchFamily="34" charset="0"/>
                <a:ea typeface="Source Han Sans CN" pitchFamily="34" charset="-122"/>
              </a:rPr>
              <a:t>如果选择主要精力放在秋招上，实习这边不要有奇怪的愧疚心理，公司内部有用的你就学，拿来消化，正常完成工作，到点该下班走人就走，别影响秋招的准备工作</a:t>
            </a:r>
            <a:endParaRPr lang="en-US" altLang="zh-CN" sz="730" dirty="0">
              <a:solidFill>
                <a:srgbClr val="666666"/>
              </a:solidFill>
              <a:latin typeface="Source Han Sans CN" pitchFamily="34" charset="0"/>
              <a:ea typeface="Source Han Sans CN" pitchFamily="34" charset="-122"/>
            </a:endParaRPr>
          </a:p>
          <a:p>
            <a:pPr marL="0" indent="0" algn="l">
              <a:lnSpc>
                <a:spcPct val="150000"/>
              </a:lnSpc>
              <a:buNone/>
            </a:pPr>
            <a:r>
              <a:rPr lang="zh-CN" altLang="en-US" sz="730" dirty="0">
                <a:solidFill>
                  <a:srgbClr val="666666"/>
                </a:solidFill>
                <a:latin typeface="Source Han Sans CN" pitchFamily="34" charset="0"/>
                <a:ea typeface="Source Han Sans CN" pitchFamily="34" charset="-122"/>
              </a:rPr>
              <a:t>个人强烈建议不要</a:t>
            </a:r>
            <a:r>
              <a:rPr lang="en-US" altLang="zh-CN" sz="730" dirty="0">
                <a:solidFill>
                  <a:srgbClr val="666666"/>
                </a:solidFill>
                <a:latin typeface="Source Han Sans CN" pitchFamily="34" charset="0"/>
                <a:ea typeface="Source Han Sans CN" pitchFamily="34" charset="-122"/>
              </a:rPr>
              <a:t>all in </a:t>
            </a:r>
            <a:r>
              <a:rPr lang="zh-CN" altLang="en-US" sz="730" dirty="0">
                <a:solidFill>
                  <a:srgbClr val="666666"/>
                </a:solidFill>
                <a:latin typeface="Source Han Sans CN" pitchFamily="34" charset="0"/>
                <a:ea typeface="Source Han Sans CN" pitchFamily="34" charset="-122"/>
              </a:rPr>
              <a:t>实习转正而放弃秋招</a:t>
            </a:r>
            <a:endParaRPr lang="en-US" altLang="zh-CN" sz="730" dirty="0">
              <a:solidFill>
                <a:srgbClr val="666666"/>
              </a:solidFill>
              <a:latin typeface="Source Han Sans CN" pitchFamily="34" charset="0"/>
              <a:ea typeface="Source Han Sans CN"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567739" y="2951998"/>
            <a:ext cx="6961097" cy="1548816"/>
          </a:xfrm>
          <a:prstGeom prst="rect">
            <a:avLst/>
          </a:prstGeom>
        </p:spPr>
      </p:pic>
      <p:pic>
        <p:nvPicPr>
          <p:cNvPr id="3" name="Image 1" descr="preencoded.png"/>
          <p:cNvPicPr>
            <a:picLocks noChangeAspect="1"/>
          </p:cNvPicPr>
          <p:nvPr/>
        </p:nvPicPr>
        <p:blipFill>
          <a:blip r:embed="rId2"/>
          <a:stretch>
            <a:fillRect/>
          </a:stretch>
        </p:blipFill>
        <p:spPr>
          <a:xfrm>
            <a:off x="567739" y="1191721"/>
            <a:ext cx="6938236" cy="1548816"/>
          </a:xfrm>
          <a:prstGeom prst="rect">
            <a:avLst/>
          </a:prstGeom>
        </p:spPr>
      </p:pic>
      <p:pic>
        <p:nvPicPr>
          <p:cNvPr id="4" name="Image 2" descr="preencoded.png"/>
          <p:cNvPicPr>
            <a:picLocks noChangeAspect="1"/>
          </p:cNvPicPr>
          <p:nvPr/>
        </p:nvPicPr>
        <p:blipFill>
          <a:blip r:embed="rId3"/>
          <a:stretch>
            <a:fillRect/>
          </a:stretch>
        </p:blipFill>
        <p:spPr>
          <a:xfrm>
            <a:off x="567739" y="2951998"/>
            <a:ext cx="1548816" cy="1548816"/>
          </a:xfrm>
          <a:prstGeom prst="rect">
            <a:avLst/>
          </a:prstGeom>
        </p:spPr>
      </p:pic>
      <p:pic>
        <p:nvPicPr>
          <p:cNvPr id="5" name="Image 3" descr="preencoded.png"/>
          <p:cNvPicPr>
            <a:picLocks noChangeAspect="1"/>
          </p:cNvPicPr>
          <p:nvPr/>
        </p:nvPicPr>
        <p:blipFill>
          <a:blip r:embed="rId4"/>
          <a:stretch>
            <a:fillRect/>
          </a:stretch>
        </p:blipFill>
        <p:spPr>
          <a:xfrm>
            <a:off x="567738" y="1191721"/>
            <a:ext cx="1548816" cy="1548816"/>
          </a:xfrm>
          <a:prstGeom prst="rect">
            <a:avLst/>
          </a:prstGeom>
        </p:spPr>
      </p:pic>
      <p:pic>
        <p:nvPicPr>
          <p:cNvPr id="6" name="Image 4" descr="preencoded.png"/>
          <p:cNvPicPr>
            <a:picLocks noChangeAspect="1"/>
          </p:cNvPicPr>
          <p:nvPr/>
        </p:nvPicPr>
        <p:blipFill>
          <a:blip r:embed="rId5"/>
          <a:stretch>
            <a:fillRect/>
          </a:stretch>
        </p:blipFill>
        <p:spPr>
          <a:xfrm>
            <a:off x="-5715" y="534475"/>
            <a:ext cx="342911" cy="28576"/>
          </a:xfrm>
          <a:prstGeom prst="rect">
            <a:avLst/>
          </a:prstGeom>
        </p:spPr>
      </p:pic>
      <p:pic>
        <p:nvPicPr>
          <p:cNvPr id="7" name="Image 5" descr="preencoded.png"/>
          <p:cNvPicPr>
            <a:picLocks noChangeAspect="1"/>
          </p:cNvPicPr>
          <p:nvPr/>
        </p:nvPicPr>
        <p:blipFill>
          <a:blip r:embed="rId6"/>
          <a:stretch>
            <a:fillRect/>
          </a:stretch>
        </p:blipFill>
        <p:spPr>
          <a:xfrm>
            <a:off x="291474" y="505899"/>
            <a:ext cx="80013" cy="80013"/>
          </a:xfrm>
          <a:prstGeom prst="rect">
            <a:avLst/>
          </a:prstGeom>
        </p:spPr>
      </p:pic>
      <p:sp>
        <p:nvSpPr>
          <p:cNvPr id="8" name="Text 0"/>
          <p:cNvSpPr/>
          <p:nvPr/>
        </p:nvSpPr>
        <p:spPr>
          <a:xfrm>
            <a:off x="457215" y="383022"/>
            <a:ext cx="4402988"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实习目的</a:t>
            </a:r>
            <a:endParaRPr lang="en-US" sz="1465" dirty="0"/>
          </a:p>
        </p:txBody>
      </p:sp>
      <p:sp>
        <p:nvSpPr>
          <p:cNvPr id="9" name="Text 1"/>
          <p:cNvSpPr/>
          <p:nvPr/>
        </p:nvSpPr>
        <p:spPr>
          <a:xfrm>
            <a:off x="2268929" y="1267742"/>
            <a:ext cx="1342144" cy="308620"/>
          </a:xfrm>
          <a:prstGeom prst="rect">
            <a:avLst/>
          </a:prstGeom>
          <a:noFill/>
        </p:spPr>
        <p:txBody>
          <a:bodyPr wrap="square" rtlCol="0" anchor="ctr"/>
          <a:lstStyle/>
          <a:p>
            <a:pPr marL="0" indent="0" algn="l">
              <a:buNone/>
            </a:pPr>
            <a:r>
              <a:rPr lang="zh-CN" altLang="en-US" sz="1095" b="1" dirty="0">
                <a:solidFill>
                  <a:srgbClr val="1584FC"/>
                </a:solidFill>
                <a:latin typeface="Source Han Sans CN" pitchFamily="34" charset="0"/>
                <a:ea typeface="Source Han Sans CN" pitchFamily="34" charset="-122"/>
                <a:cs typeface="Source Han Sans CN" pitchFamily="34" charset="-120"/>
              </a:rPr>
              <a:t>为了转正</a:t>
            </a:r>
            <a:endParaRPr lang="en-US" sz="1095" dirty="0"/>
          </a:p>
        </p:txBody>
      </p:sp>
      <p:sp>
        <p:nvSpPr>
          <p:cNvPr id="10" name="Text 2"/>
          <p:cNvSpPr/>
          <p:nvPr/>
        </p:nvSpPr>
        <p:spPr>
          <a:xfrm>
            <a:off x="2268929" y="1565605"/>
            <a:ext cx="5275117" cy="996711"/>
          </a:xfrm>
          <a:prstGeom prst="rect">
            <a:avLst/>
          </a:prstGeom>
          <a:noFill/>
        </p:spPr>
        <p:txBody>
          <a:bodyPr wrap="square" rtlCol="0" anchor="t"/>
          <a:lstStyle/>
          <a:p>
            <a:pPr marL="0" indent="0" algn="l">
              <a:lnSpc>
                <a:spcPct val="150000"/>
              </a:lnSpc>
              <a:buNone/>
            </a:pPr>
            <a:r>
              <a:rPr lang="zh-CN" altLang="en-US" sz="815" dirty="0">
                <a:solidFill>
                  <a:srgbClr val="000000"/>
                </a:solidFill>
                <a:latin typeface="Source Han Sans CN" pitchFamily="34" charset="0"/>
                <a:ea typeface="Source Han Sans CN" pitchFamily="34" charset="-122"/>
                <a:cs typeface="Source Han Sans CN" pitchFamily="34" charset="-120"/>
              </a:rPr>
              <a:t>保证出勤，尽量不请假</a:t>
            </a:r>
            <a:endParaRPr lang="en-US" altLang="zh-CN" sz="81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815" dirty="0">
                <a:solidFill>
                  <a:srgbClr val="000000"/>
                </a:solidFill>
                <a:latin typeface="Source Han Sans CN" pitchFamily="34" charset="0"/>
                <a:ea typeface="Source Han Sans CN" pitchFamily="34" charset="-122"/>
              </a:rPr>
              <a:t>努力提高产出，如果感觉你的工作简单，产出不够，要尝试去主动要需求</a:t>
            </a:r>
            <a:endParaRPr lang="en-US" altLang="zh-CN" sz="815" dirty="0">
              <a:solidFill>
                <a:srgbClr val="000000"/>
              </a:solidFill>
              <a:latin typeface="Source Han Sans CN" pitchFamily="34" charset="0"/>
              <a:ea typeface="Source Han Sans CN" pitchFamily="34" charset="-122"/>
            </a:endParaRPr>
          </a:p>
          <a:p>
            <a:pPr marL="0" indent="0" algn="l">
              <a:lnSpc>
                <a:spcPct val="150000"/>
              </a:lnSpc>
              <a:buNone/>
            </a:pPr>
            <a:r>
              <a:rPr lang="zh-CN" altLang="en-US" sz="815" dirty="0">
                <a:solidFill>
                  <a:srgbClr val="000000"/>
                </a:solidFill>
                <a:latin typeface="Source Han Sans CN" pitchFamily="34" charset="0"/>
                <a:ea typeface="Source Han Sans CN" pitchFamily="34" charset="-122"/>
              </a:rPr>
              <a:t>多与</a:t>
            </a:r>
            <a:r>
              <a:rPr lang="en-US" altLang="zh-CN" sz="815" dirty="0">
                <a:solidFill>
                  <a:srgbClr val="000000"/>
                </a:solidFill>
                <a:latin typeface="Source Han Sans CN" pitchFamily="34" charset="0"/>
                <a:ea typeface="Source Han Sans CN" pitchFamily="34" charset="-122"/>
              </a:rPr>
              <a:t>Mentor</a:t>
            </a:r>
            <a:r>
              <a:rPr lang="zh-CN" altLang="en-US" sz="815" dirty="0">
                <a:solidFill>
                  <a:srgbClr val="000000"/>
                </a:solidFill>
                <a:latin typeface="Source Han Sans CN" pitchFamily="34" charset="0"/>
                <a:ea typeface="Source Han Sans CN" pitchFamily="34" charset="-122"/>
              </a:rPr>
              <a:t>沟通，有机会也多和</a:t>
            </a:r>
            <a:r>
              <a:rPr lang="en-US" altLang="zh-CN" sz="815" dirty="0">
                <a:solidFill>
                  <a:srgbClr val="000000"/>
                </a:solidFill>
                <a:latin typeface="Source Han Sans CN" pitchFamily="34" charset="0"/>
                <a:ea typeface="Source Han Sans CN" pitchFamily="34" charset="-122"/>
              </a:rPr>
              <a:t>leader</a:t>
            </a:r>
            <a:r>
              <a:rPr lang="zh-CN" altLang="en-US" sz="815" dirty="0">
                <a:solidFill>
                  <a:srgbClr val="000000"/>
                </a:solidFill>
                <a:latin typeface="Source Han Sans CN" pitchFamily="34" charset="0"/>
                <a:ea typeface="Source Han Sans CN" pitchFamily="34" charset="-122"/>
              </a:rPr>
              <a:t>沟通，处好与同事的关系</a:t>
            </a:r>
            <a:endParaRPr lang="en-US" altLang="zh-CN" sz="815" dirty="0">
              <a:solidFill>
                <a:srgbClr val="000000"/>
              </a:solidFill>
              <a:latin typeface="Source Han Sans CN" pitchFamily="34" charset="0"/>
              <a:ea typeface="Source Han Sans CN" pitchFamily="34" charset="-122"/>
            </a:endParaRPr>
          </a:p>
          <a:p>
            <a:pPr marL="0" indent="0" algn="l">
              <a:lnSpc>
                <a:spcPct val="150000"/>
              </a:lnSpc>
              <a:buNone/>
            </a:pPr>
            <a:r>
              <a:rPr lang="zh-CN" altLang="en-US" sz="815" dirty="0">
                <a:solidFill>
                  <a:srgbClr val="000000"/>
                </a:solidFill>
                <a:latin typeface="Source Han Sans CN" pitchFamily="34" charset="0"/>
                <a:ea typeface="Source Han Sans CN" pitchFamily="34" charset="-122"/>
              </a:rPr>
              <a:t>拉高产出、彰显能力、角色扮演、融入团队</a:t>
            </a:r>
            <a:endParaRPr lang="en-US" altLang="zh-CN" sz="815" dirty="0">
              <a:solidFill>
                <a:srgbClr val="000000"/>
              </a:solidFill>
              <a:latin typeface="Source Han Sans CN" pitchFamily="34" charset="0"/>
              <a:ea typeface="Source Han Sans CN" pitchFamily="34" charset="-122"/>
            </a:endParaRPr>
          </a:p>
          <a:p>
            <a:pPr marL="0" indent="0" algn="l">
              <a:lnSpc>
                <a:spcPct val="150000"/>
              </a:lnSpc>
              <a:buNone/>
            </a:pPr>
            <a:r>
              <a:rPr lang="zh-CN" altLang="en-US" sz="815" dirty="0">
                <a:solidFill>
                  <a:srgbClr val="000000"/>
                </a:solidFill>
                <a:latin typeface="Source Han Sans CN" pitchFamily="34" charset="0"/>
                <a:ea typeface="Source Han Sans CN" pitchFamily="34" charset="-122"/>
              </a:rPr>
              <a:t>擦亮眼睛</a:t>
            </a:r>
            <a:endParaRPr lang="en-US" sz="815" dirty="0"/>
          </a:p>
        </p:txBody>
      </p:sp>
      <p:sp>
        <p:nvSpPr>
          <p:cNvPr id="11" name="Text 3"/>
          <p:cNvSpPr/>
          <p:nvPr/>
        </p:nvSpPr>
        <p:spPr>
          <a:xfrm>
            <a:off x="2248003" y="3048316"/>
            <a:ext cx="1756409" cy="308620"/>
          </a:xfrm>
          <a:prstGeom prst="rect">
            <a:avLst/>
          </a:prstGeom>
          <a:noFill/>
        </p:spPr>
        <p:txBody>
          <a:bodyPr wrap="square" rtlCol="0" anchor="ctr"/>
          <a:lstStyle/>
          <a:p>
            <a:pPr marL="0" indent="0" algn="l">
              <a:buNone/>
            </a:pPr>
            <a:r>
              <a:rPr lang="zh-CN" altLang="en-US" sz="1095" b="1" dirty="0">
                <a:solidFill>
                  <a:srgbClr val="1584FC"/>
                </a:solidFill>
                <a:latin typeface="Source Han Sans CN" pitchFamily="34" charset="0"/>
                <a:ea typeface="Source Han Sans CN" pitchFamily="34" charset="-122"/>
              </a:rPr>
              <a:t>成长踏板</a:t>
            </a:r>
            <a:endParaRPr lang="en-US" sz="1095" dirty="0"/>
          </a:p>
        </p:txBody>
      </p:sp>
      <p:sp>
        <p:nvSpPr>
          <p:cNvPr id="14" name="Text 2"/>
          <p:cNvSpPr/>
          <p:nvPr/>
        </p:nvSpPr>
        <p:spPr>
          <a:xfrm>
            <a:off x="2248003" y="3284907"/>
            <a:ext cx="5275117" cy="960067"/>
          </a:xfrm>
          <a:prstGeom prst="rect">
            <a:avLst/>
          </a:prstGeom>
          <a:noFill/>
        </p:spPr>
        <p:txBody>
          <a:bodyPr wrap="square" rtlCol="0" anchor="t"/>
          <a:lstStyle/>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新人培养文档，技术文档，技术分享</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内部项目的技术运用成功案例、事故反思案例等等</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实际业务开发情况下的项目管理、进度管理、不同环节不同模块的沟通交流方式</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rPr>
              <a:t>工作之余有选择性的学习，多看看企业开发环境下他人的成果、亮点，重点是消化</a:t>
            </a:r>
            <a:endParaRPr lang="en-US" altLang="zh-CN" sz="975" dirty="0">
              <a:solidFill>
                <a:srgbClr val="000000"/>
              </a:solidFill>
              <a:latin typeface="Source Han Sans CN" pitchFamily="34" charset="0"/>
              <a:ea typeface="Source Han Sans CN" pitchFamily="34" charset="-122"/>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rPr>
              <a:t>时刻关注其他机会</a:t>
            </a:r>
            <a:endParaRPr lang="en-US" altLang="zh-CN" sz="975" dirty="0">
              <a:solidFill>
                <a:srgbClr val="000000"/>
              </a:solidFill>
              <a:latin typeface="Source Han Sans CN" pitchFamily="34" charset="0"/>
              <a:ea typeface="Source Han Sans CN"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4" descr="preencoded.png"/>
          <p:cNvPicPr>
            <a:picLocks noChangeAspect="1"/>
          </p:cNvPicPr>
          <p:nvPr/>
        </p:nvPicPr>
        <p:blipFill>
          <a:blip r:embed="rId1"/>
          <a:stretch>
            <a:fillRect/>
          </a:stretch>
        </p:blipFill>
        <p:spPr>
          <a:xfrm>
            <a:off x="-5715" y="534475"/>
            <a:ext cx="342911" cy="28576"/>
          </a:xfrm>
          <a:prstGeom prst="rect">
            <a:avLst/>
          </a:prstGeom>
        </p:spPr>
      </p:pic>
      <p:pic>
        <p:nvPicPr>
          <p:cNvPr id="7" name="Image 5" descr="preencoded.png"/>
          <p:cNvPicPr>
            <a:picLocks noChangeAspect="1"/>
          </p:cNvPicPr>
          <p:nvPr/>
        </p:nvPicPr>
        <p:blipFill>
          <a:blip r:embed="rId2"/>
          <a:stretch>
            <a:fillRect/>
          </a:stretch>
        </p:blipFill>
        <p:spPr>
          <a:xfrm>
            <a:off x="291474" y="505899"/>
            <a:ext cx="80013" cy="80013"/>
          </a:xfrm>
          <a:prstGeom prst="rect">
            <a:avLst/>
          </a:prstGeom>
        </p:spPr>
      </p:pic>
      <p:sp>
        <p:nvSpPr>
          <p:cNvPr id="8" name="Text 0"/>
          <p:cNvSpPr/>
          <p:nvPr/>
        </p:nvSpPr>
        <p:spPr>
          <a:xfrm>
            <a:off x="457215" y="383022"/>
            <a:ext cx="4402988"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实习相关建议</a:t>
            </a:r>
            <a:endParaRPr lang="en-US" sz="1465" dirty="0"/>
          </a:p>
        </p:txBody>
      </p:sp>
      <p:pic>
        <p:nvPicPr>
          <p:cNvPr id="12" name="Image 1" descr="preencoded.png"/>
          <p:cNvPicPr>
            <a:picLocks noChangeAspect="1"/>
          </p:cNvPicPr>
          <p:nvPr/>
        </p:nvPicPr>
        <p:blipFill>
          <a:blip r:embed="rId3"/>
          <a:stretch>
            <a:fillRect/>
          </a:stretch>
        </p:blipFill>
        <p:spPr>
          <a:xfrm>
            <a:off x="567477" y="3009150"/>
            <a:ext cx="554373" cy="554373"/>
          </a:xfrm>
          <a:prstGeom prst="rect">
            <a:avLst/>
          </a:prstGeom>
        </p:spPr>
      </p:pic>
      <p:pic>
        <p:nvPicPr>
          <p:cNvPr id="13" name="Image 2" descr="preencoded.png"/>
          <p:cNvPicPr>
            <a:picLocks noChangeAspect="1"/>
          </p:cNvPicPr>
          <p:nvPr/>
        </p:nvPicPr>
        <p:blipFill>
          <a:blip r:embed="rId4"/>
          <a:stretch>
            <a:fillRect/>
          </a:stretch>
        </p:blipFill>
        <p:spPr>
          <a:xfrm>
            <a:off x="567477" y="2226170"/>
            <a:ext cx="554373" cy="554373"/>
          </a:xfrm>
          <a:prstGeom prst="rect">
            <a:avLst/>
          </a:prstGeom>
        </p:spPr>
      </p:pic>
      <p:pic>
        <p:nvPicPr>
          <p:cNvPr id="15" name="Image 3" descr="preencoded.png"/>
          <p:cNvPicPr>
            <a:picLocks noChangeAspect="1"/>
          </p:cNvPicPr>
          <p:nvPr/>
        </p:nvPicPr>
        <p:blipFill>
          <a:blip r:embed="rId5"/>
          <a:stretch>
            <a:fillRect/>
          </a:stretch>
        </p:blipFill>
        <p:spPr>
          <a:xfrm>
            <a:off x="567477" y="1443189"/>
            <a:ext cx="554373" cy="554373"/>
          </a:xfrm>
          <a:prstGeom prst="rect">
            <a:avLst/>
          </a:prstGeom>
        </p:spPr>
      </p:pic>
      <p:sp>
        <p:nvSpPr>
          <p:cNvPr id="16" name="Text 1"/>
          <p:cNvSpPr/>
          <p:nvPr/>
        </p:nvSpPr>
        <p:spPr>
          <a:xfrm>
            <a:off x="1253298" y="1550265"/>
            <a:ext cx="4482899"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技术水平上的提升：设计模式、项目框架、抽象等，检索、定位问题，分析、解决问题的能力</a:t>
            </a:r>
            <a:endParaRPr lang="en-US" sz="1465" dirty="0"/>
          </a:p>
        </p:txBody>
      </p:sp>
      <p:sp>
        <p:nvSpPr>
          <p:cNvPr id="17" name="Text 2"/>
          <p:cNvSpPr/>
          <p:nvPr/>
        </p:nvSpPr>
        <p:spPr>
          <a:xfrm>
            <a:off x="1253299" y="2338708"/>
            <a:ext cx="4482899"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对职业未来发展的认知：深入了解未来可以发展的方向，对哪些能力有所需求，未来需要学习的技术栈等</a:t>
            </a:r>
            <a:endParaRPr lang="en-US" sz="1465" dirty="0"/>
          </a:p>
        </p:txBody>
      </p:sp>
      <p:sp>
        <p:nvSpPr>
          <p:cNvPr id="18" name="Text 3"/>
          <p:cNvSpPr/>
          <p:nvPr/>
        </p:nvSpPr>
        <p:spPr>
          <a:xfrm>
            <a:off x="1253299" y="3083448"/>
            <a:ext cx="2757011"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沟通交流能力</a:t>
            </a:r>
            <a:endParaRPr lang="en-US" sz="146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567739" y="2951998"/>
            <a:ext cx="6961097" cy="1548816"/>
          </a:xfrm>
          <a:prstGeom prst="rect">
            <a:avLst/>
          </a:prstGeom>
        </p:spPr>
      </p:pic>
      <p:pic>
        <p:nvPicPr>
          <p:cNvPr id="3" name="Image 1" descr="preencoded.png"/>
          <p:cNvPicPr>
            <a:picLocks noChangeAspect="1"/>
          </p:cNvPicPr>
          <p:nvPr/>
        </p:nvPicPr>
        <p:blipFill>
          <a:blip r:embed="rId2"/>
          <a:stretch>
            <a:fillRect/>
          </a:stretch>
        </p:blipFill>
        <p:spPr>
          <a:xfrm>
            <a:off x="567739" y="1191721"/>
            <a:ext cx="6938236" cy="1548816"/>
          </a:xfrm>
          <a:prstGeom prst="rect">
            <a:avLst/>
          </a:prstGeom>
        </p:spPr>
      </p:pic>
      <p:pic>
        <p:nvPicPr>
          <p:cNvPr id="4" name="Image 2" descr="preencoded.png"/>
          <p:cNvPicPr>
            <a:picLocks noChangeAspect="1"/>
          </p:cNvPicPr>
          <p:nvPr/>
        </p:nvPicPr>
        <p:blipFill>
          <a:blip r:embed="rId3"/>
          <a:stretch>
            <a:fillRect/>
          </a:stretch>
        </p:blipFill>
        <p:spPr>
          <a:xfrm>
            <a:off x="567739" y="2951998"/>
            <a:ext cx="1548816" cy="1548816"/>
          </a:xfrm>
          <a:prstGeom prst="rect">
            <a:avLst/>
          </a:prstGeom>
        </p:spPr>
      </p:pic>
      <p:pic>
        <p:nvPicPr>
          <p:cNvPr id="5" name="Image 3" descr="preencoded.png"/>
          <p:cNvPicPr>
            <a:picLocks noChangeAspect="1"/>
          </p:cNvPicPr>
          <p:nvPr/>
        </p:nvPicPr>
        <p:blipFill>
          <a:blip r:embed="rId4"/>
          <a:stretch>
            <a:fillRect/>
          </a:stretch>
        </p:blipFill>
        <p:spPr>
          <a:xfrm>
            <a:off x="588664" y="1191721"/>
            <a:ext cx="1548816" cy="1548816"/>
          </a:xfrm>
          <a:prstGeom prst="rect">
            <a:avLst/>
          </a:prstGeom>
        </p:spPr>
      </p:pic>
      <p:pic>
        <p:nvPicPr>
          <p:cNvPr id="6" name="Image 4" descr="preencoded.png"/>
          <p:cNvPicPr>
            <a:picLocks noChangeAspect="1"/>
          </p:cNvPicPr>
          <p:nvPr/>
        </p:nvPicPr>
        <p:blipFill>
          <a:blip r:embed="rId5"/>
          <a:stretch>
            <a:fillRect/>
          </a:stretch>
        </p:blipFill>
        <p:spPr>
          <a:xfrm>
            <a:off x="-5715" y="534475"/>
            <a:ext cx="342911" cy="28576"/>
          </a:xfrm>
          <a:prstGeom prst="rect">
            <a:avLst/>
          </a:prstGeom>
        </p:spPr>
      </p:pic>
      <p:pic>
        <p:nvPicPr>
          <p:cNvPr id="7" name="Image 5" descr="preencoded.png"/>
          <p:cNvPicPr>
            <a:picLocks noChangeAspect="1"/>
          </p:cNvPicPr>
          <p:nvPr/>
        </p:nvPicPr>
        <p:blipFill>
          <a:blip r:embed="rId6"/>
          <a:stretch>
            <a:fillRect/>
          </a:stretch>
        </p:blipFill>
        <p:spPr>
          <a:xfrm>
            <a:off x="291474" y="505899"/>
            <a:ext cx="80013" cy="80013"/>
          </a:xfrm>
          <a:prstGeom prst="rect">
            <a:avLst/>
          </a:prstGeom>
        </p:spPr>
      </p:pic>
      <p:sp>
        <p:nvSpPr>
          <p:cNvPr id="8" name="Text 0"/>
          <p:cNvSpPr/>
          <p:nvPr/>
        </p:nvSpPr>
        <p:spPr>
          <a:xfrm>
            <a:off x="457215" y="383022"/>
            <a:ext cx="4402988"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秋招时间线</a:t>
            </a:r>
            <a:endParaRPr lang="en-US" sz="1465" dirty="0"/>
          </a:p>
        </p:txBody>
      </p:sp>
      <p:sp>
        <p:nvSpPr>
          <p:cNvPr id="9" name="Text 1"/>
          <p:cNvSpPr/>
          <p:nvPr/>
        </p:nvSpPr>
        <p:spPr>
          <a:xfrm>
            <a:off x="2268929" y="1368892"/>
            <a:ext cx="1243809" cy="308620"/>
          </a:xfrm>
          <a:prstGeom prst="rect">
            <a:avLst/>
          </a:prstGeom>
          <a:noFill/>
        </p:spPr>
        <p:txBody>
          <a:bodyPr wrap="square" rtlCol="0" anchor="ctr"/>
          <a:lstStyle/>
          <a:p>
            <a:pPr marL="0" indent="0" algn="l">
              <a:buNone/>
            </a:pPr>
            <a:r>
              <a:rPr lang="zh-CN" altLang="en-US" sz="1095" b="1" dirty="0">
                <a:solidFill>
                  <a:srgbClr val="1584FC"/>
                </a:solidFill>
                <a:latin typeface="Source Han Sans CN" pitchFamily="34" charset="0"/>
                <a:ea typeface="Source Han Sans CN" pitchFamily="34" charset="-122"/>
              </a:rPr>
              <a:t>提前批</a:t>
            </a:r>
            <a:r>
              <a:rPr lang="en-US" altLang="zh-CN" sz="1095" b="1" dirty="0">
                <a:solidFill>
                  <a:srgbClr val="1584FC"/>
                </a:solidFill>
                <a:latin typeface="Source Han Sans CN" pitchFamily="34" charset="0"/>
                <a:ea typeface="Source Han Sans CN" pitchFamily="34" charset="-122"/>
              </a:rPr>
              <a:t>(</a:t>
            </a:r>
            <a:r>
              <a:rPr lang="zh-CN" altLang="en-US" sz="1095" b="1" dirty="0">
                <a:solidFill>
                  <a:srgbClr val="1584FC"/>
                </a:solidFill>
                <a:latin typeface="Source Han Sans CN" pitchFamily="34" charset="0"/>
                <a:ea typeface="Source Han Sans CN" pitchFamily="34" charset="-122"/>
              </a:rPr>
              <a:t>免笔进面</a:t>
            </a:r>
            <a:r>
              <a:rPr lang="en-US" altLang="zh-CN" sz="1095" b="1" dirty="0">
                <a:solidFill>
                  <a:srgbClr val="1584FC"/>
                </a:solidFill>
                <a:latin typeface="Source Han Sans CN" pitchFamily="34" charset="0"/>
                <a:ea typeface="Source Han Sans CN" pitchFamily="34" charset="-122"/>
              </a:rPr>
              <a:t>)</a:t>
            </a:r>
            <a:endParaRPr lang="en-US" sz="1095" dirty="0"/>
          </a:p>
        </p:txBody>
      </p:sp>
      <p:sp>
        <p:nvSpPr>
          <p:cNvPr id="11" name="Text 3"/>
          <p:cNvSpPr/>
          <p:nvPr/>
        </p:nvSpPr>
        <p:spPr>
          <a:xfrm>
            <a:off x="2248003" y="3101854"/>
            <a:ext cx="833275" cy="308620"/>
          </a:xfrm>
          <a:prstGeom prst="rect">
            <a:avLst/>
          </a:prstGeom>
          <a:noFill/>
        </p:spPr>
        <p:txBody>
          <a:bodyPr wrap="square" rtlCol="0" anchor="ctr"/>
          <a:lstStyle/>
          <a:p>
            <a:pPr marL="0" indent="0" algn="l">
              <a:buNone/>
            </a:pPr>
            <a:r>
              <a:rPr lang="zh-CN" altLang="en-US" sz="1095" b="1" dirty="0">
                <a:solidFill>
                  <a:srgbClr val="1584FC"/>
                </a:solidFill>
                <a:latin typeface="Source Han Sans CN" pitchFamily="34" charset="0"/>
                <a:ea typeface="Source Han Sans CN" pitchFamily="34" charset="-122"/>
              </a:rPr>
              <a:t>正式批</a:t>
            </a:r>
            <a:endParaRPr lang="en-US" sz="1095" dirty="0"/>
          </a:p>
        </p:txBody>
      </p:sp>
      <p:sp>
        <p:nvSpPr>
          <p:cNvPr id="13" name="Text 2"/>
          <p:cNvSpPr/>
          <p:nvPr/>
        </p:nvSpPr>
        <p:spPr>
          <a:xfrm>
            <a:off x="2268929" y="1587414"/>
            <a:ext cx="5275117" cy="1166065"/>
          </a:xfrm>
          <a:prstGeom prst="rect">
            <a:avLst/>
          </a:prstGeom>
          <a:noFill/>
        </p:spPr>
        <p:txBody>
          <a:bodyPr wrap="square" rtlCol="0" anchor="t"/>
          <a:lstStyle/>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六、七月份开始</a:t>
            </a:r>
            <a:r>
              <a:rPr lang="zh-CN" altLang="en-US" sz="1465" b="1" dirty="0">
                <a:solidFill>
                  <a:srgbClr val="000000"/>
                </a:solidFill>
                <a:latin typeface="Source Han Sans CN" pitchFamily="34" charset="0"/>
                <a:ea typeface="Source Han Sans CN" pitchFamily="34" charset="-122"/>
                <a:cs typeface="Source Han Sans CN" pitchFamily="34" charset="-120"/>
              </a:rPr>
              <a:t>   </a:t>
            </a:r>
            <a:r>
              <a:rPr lang="zh-CN" altLang="en-US" sz="975" dirty="0">
                <a:solidFill>
                  <a:srgbClr val="000000"/>
                </a:solidFill>
                <a:latin typeface="Source Han Sans CN" pitchFamily="34" charset="0"/>
                <a:ea typeface="Source Han Sans CN" pitchFamily="34" charset="-122"/>
              </a:rPr>
              <a:t>一些公司陆续开放提前批的岗位招聘</a:t>
            </a:r>
            <a:r>
              <a:rPr lang="en-US" sz="975" dirty="0">
                <a:solidFill>
                  <a:srgbClr val="000000"/>
                </a:solidFill>
                <a:latin typeface="Source Han Sans CN" pitchFamily="34" charset="0"/>
                <a:ea typeface="Source Han Sans CN" pitchFamily="34" charset="-122"/>
              </a:rPr>
              <a:t>
</a:t>
            </a:r>
            <a:r>
              <a:rPr lang="zh-CN" altLang="en-US" sz="975" dirty="0">
                <a:solidFill>
                  <a:srgbClr val="000000"/>
                </a:solidFill>
                <a:latin typeface="Source Han Sans CN" pitchFamily="34" charset="0"/>
                <a:ea typeface="Source Han Sans CN" pitchFamily="34" charset="-122"/>
              </a:rPr>
              <a:t>八月提前批基本结束</a:t>
            </a:r>
            <a:endParaRPr lang="en-US" altLang="zh-CN" sz="975" dirty="0">
              <a:solidFill>
                <a:srgbClr val="000000"/>
              </a:solidFill>
              <a:latin typeface="Source Han Sans CN" pitchFamily="34" charset="0"/>
              <a:ea typeface="Source Han Sans CN" pitchFamily="34" charset="-122"/>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rPr>
              <a:t>强烈建议投递，不要因为还在实习、感觉准备不足等原因胆怯</a:t>
            </a:r>
            <a:endParaRPr lang="en-US" altLang="zh-CN" sz="975" dirty="0">
              <a:solidFill>
                <a:srgbClr val="000000"/>
              </a:solidFill>
              <a:latin typeface="Source Han Sans CN" pitchFamily="34" charset="0"/>
              <a:ea typeface="Source Han Sans CN" pitchFamily="34" charset="-122"/>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rPr>
              <a:t>每一次面试都是宝贵的成长机会 </a:t>
            </a:r>
            <a:endParaRPr lang="en-US" altLang="zh-CN" sz="975" dirty="0">
              <a:solidFill>
                <a:srgbClr val="000000"/>
              </a:solidFill>
              <a:latin typeface="Source Han Sans CN" pitchFamily="34" charset="0"/>
              <a:ea typeface="Source Han Sans CN" pitchFamily="34" charset="-122"/>
            </a:endParaRPr>
          </a:p>
        </p:txBody>
      </p:sp>
      <p:sp>
        <p:nvSpPr>
          <p:cNvPr id="14" name="Text 2"/>
          <p:cNvSpPr/>
          <p:nvPr/>
        </p:nvSpPr>
        <p:spPr>
          <a:xfrm>
            <a:off x="2248003" y="3404002"/>
            <a:ext cx="5275117" cy="1114042"/>
          </a:xfrm>
          <a:prstGeom prst="rect">
            <a:avLst/>
          </a:prstGeom>
          <a:noFill/>
        </p:spPr>
        <p:txBody>
          <a:bodyPr wrap="square" rtlCol="0" anchor="t"/>
          <a:lstStyle/>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一般是八月份开始</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不同公司开始秋招正式批的时间差异很大，开放时间的跨度也很大</a:t>
            </a:r>
            <a:r>
              <a:rPr lang="en-US" sz="975" dirty="0">
                <a:solidFill>
                  <a:srgbClr val="000000"/>
                </a:solidFill>
                <a:latin typeface="Source Han Sans CN" pitchFamily="34" charset="0"/>
                <a:ea typeface="Source Han Sans CN" pitchFamily="34" charset="-122"/>
                <a:cs typeface="Source Han Sans CN" pitchFamily="34" charset="-120"/>
              </a:rPr>
              <a:t>
</a:t>
            </a:r>
            <a:r>
              <a:rPr lang="zh-CN" altLang="en-US" sz="975" dirty="0">
                <a:solidFill>
                  <a:srgbClr val="000000"/>
                </a:solidFill>
                <a:latin typeface="Source Han Sans CN" pitchFamily="34" charset="0"/>
                <a:ea typeface="Source Han Sans CN" pitchFamily="34" charset="-122"/>
                <a:cs typeface="Source Han Sans CN" pitchFamily="34" charset="-120"/>
              </a:rPr>
              <a:t>九月到十月 疯狂笔面</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rPr>
              <a:t>十一月有些公司还会有补录机会</a:t>
            </a:r>
            <a:endParaRPr lang="en-US" sz="97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4" descr="preencoded.png"/>
          <p:cNvPicPr>
            <a:picLocks noChangeAspect="1"/>
          </p:cNvPicPr>
          <p:nvPr/>
        </p:nvPicPr>
        <p:blipFill>
          <a:blip r:embed="rId1"/>
          <a:stretch>
            <a:fillRect/>
          </a:stretch>
        </p:blipFill>
        <p:spPr>
          <a:xfrm>
            <a:off x="-5715" y="534475"/>
            <a:ext cx="342911" cy="28576"/>
          </a:xfrm>
          <a:prstGeom prst="rect">
            <a:avLst/>
          </a:prstGeom>
        </p:spPr>
      </p:pic>
      <p:pic>
        <p:nvPicPr>
          <p:cNvPr id="7" name="Image 5" descr="preencoded.png"/>
          <p:cNvPicPr>
            <a:picLocks noChangeAspect="1"/>
          </p:cNvPicPr>
          <p:nvPr/>
        </p:nvPicPr>
        <p:blipFill>
          <a:blip r:embed="rId2"/>
          <a:stretch>
            <a:fillRect/>
          </a:stretch>
        </p:blipFill>
        <p:spPr>
          <a:xfrm>
            <a:off x="291474" y="505899"/>
            <a:ext cx="80013" cy="80013"/>
          </a:xfrm>
          <a:prstGeom prst="rect">
            <a:avLst/>
          </a:prstGeom>
        </p:spPr>
      </p:pic>
      <p:sp>
        <p:nvSpPr>
          <p:cNvPr id="8" name="Text 0"/>
          <p:cNvSpPr/>
          <p:nvPr/>
        </p:nvSpPr>
        <p:spPr>
          <a:xfrm>
            <a:off x="457215" y="383022"/>
            <a:ext cx="4402988"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提前批</a:t>
            </a:r>
            <a:endParaRPr lang="en-US" sz="1465" dirty="0"/>
          </a:p>
        </p:txBody>
      </p:sp>
      <p:pic>
        <p:nvPicPr>
          <p:cNvPr id="10" name="Image 0" descr="preencoded.png"/>
          <p:cNvPicPr>
            <a:picLocks noChangeAspect="1"/>
          </p:cNvPicPr>
          <p:nvPr/>
        </p:nvPicPr>
        <p:blipFill>
          <a:blip r:embed="rId3"/>
          <a:stretch>
            <a:fillRect/>
          </a:stretch>
        </p:blipFill>
        <p:spPr>
          <a:xfrm>
            <a:off x="4737889" y="1423186"/>
            <a:ext cx="1846005" cy="3177643"/>
          </a:xfrm>
          <a:prstGeom prst="rect">
            <a:avLst/>
          </a:prstGeom>
        </p:spPr>
      </p:pic>
      <p:pic>
        <p:nvPicPr>
          <p:cNvPr id="12" name="Image 1" descr="preencoded.png"/>
          <p:cNvPicPr>
            <a:picLocks noChangeAspect="1"/>
          </p:cNvPicPr>
          <p:nvPr/>
        </p:nvPicPr>
        <p:blipFill>
          <a:blip r:embed="rId4"/>
          <a:stretch>
            <a:fillRect/>
          </a:stretch>
        </p:blipFill>
        <p:spPr>
          <a:xfrm>
            <a:off x="2560403" y="1423186"/>
            <a:ext cx="1846005" cy="3177643"/>
          </a:xfrm>
          <a:prstGeom prst="rect">
            <a:avLst/>
          </a:prstGeom>
        </p:spPr>
      </p:pic>
      <p:pic>
        <p:nvPicPr>
          <p:cNvPr id="15" name="Image 2" descr="preencoded.png"/>
          <p:cNvPicPr>
            <a:picLocks noChangeAspect="1"/>
          </p:cNvPicPr>
          <p:nvPr/>
        </p:nvPicPr>
        <p:blipFill>
          <a:blip r:embed="rId5"/>
          <a:stretch>
            <a:fillRect/>
          </a:stretch>
        </p:blipFill>
        <p:spPr>
          <a:xfrm>
            <a:off x="5377990" y="1423186"/>
            <a:ext cx="560088" cy="560088"/>
          </a:xfrm>
          <a:prstGeom prst="rect">
            <a:avLst/>
          </a:prstGeom>
        </p:spPr>
      </p:pic>
      <p:pic>
        <p:nvPicPr>
          <p:cNvPr id="16" name="Image 3" descr="preencoded.png"/>
          <p:cNvPicPr>
            <a:picLocks noChangeAspect="1"/>
          </p:cNvPicPr>
          <p:nvPr/>
        </p:nvPicPr>
        <p:blipFill>
          <a:blip r:embed="rId6"/>
          <a:stretch>
            <a:fillRect/>
          </a:stretch>
        </p:blipFill>
        <p:spPr>
          <a:xfrm>
            <a:off x="3200504" y="1423186"/>
            <a:ext cx="560088" cy="560088"/>
          </a:xfrm>
          <a:prstGeom prst="rect">
            <a:avLst/>
          </a:prstGeom>
        </p:spPr>
      </p:pic>
      <p:sp>
        <p:nvSpPr>
          <p:cNvPr id="17" name="Text 1"/>
          <p:cNvSpPr/>
          <p:nvPr/>
        </p:nvSpPr>
        <p:spPr>
          <a:xfrm>
            <a:off x="3166785" y="2206167"/>
            <a:ext cx="627528" cy="308620"/>
          </a:xfrm>
          <a:prstGeom prst="rect">
            <a:avLst/>
          </a:prstGeom>
          <a:noFill/>
        </p:spPr>
        <p:txBody>
          <a:bodyPr wrap="square" rtlCol="0" anchor="ctr"/>
          <a:lstStyle/>
          <a:p>
            <a:pPr marL="0" indent="0" algn="ctr">
              <a:buNone/>
            </a:pPr>
            <a:r>
              <a:rPr lang="en-US" sz="1095" b="1" dirty="0">
                <a:solidFill>
                  <a:srgbClr val="000000"/>
                </a:solidFill>
                <a:latin typeface="Source Han Sans CN" pitchFamily="34" charset="0"/>
                <a:ea typeface="Source Han Sans CN" pitchFamily="34" charset="-122"/>
                <a:cs typeface="Source Han Sans CN" pitchFamily="34" charset="-120"/>
              </a:rPr>
              <a:t>优点：</a:t>
            </a:r>
            <a:endParaRPr lang="en-US" sz="1095" dirty="0"/>
          </a:p>
        </p:txBody>
      </p:sp>
      <p:sp>
        <p:nvSpPr>
          <p:cNvPr id="18" name="Text 2"/>
          <p:cNvSpPr/>
          <p:nvPr/>
        </p:nvSpPr>
        <p:spPr>
          <a:xfrm>
            <a:off x="2823015" y="2514786"/>
            <a:ext cx="1337354" cy="1851720"/>
          </a:xfrm>
          <a:prstGeom prst="rect">
            <a:avLst/>
          </a:prstGeom>
          <a:noFill/>
        </p:spPr>
        <p:txBody>
          <a:bodyPr wrap="square" rtlCol="0" anchor="t"/>
          <a:lstStyle/>
          <a:p>
            <a:r>
              <a:rPr lang="zh-CN" altLang="en-US" sz="815" dirty="0">
                <a:solidFill>
                  <a:srgbClr val="666666"/>
                </a:solidFill>
                <a:latin typeface="Source Han Sans CN" pitchFamily="34" charset="0"/>
                <a:ea typeface="Source Han Sans CN" pitchFamily="34" charset="-122"/>
                <a:cs typeface="Source Han Sans CN" pitchFamily="34" charset="-120"/>
              </a:rPr>
              <a:t>     如果通过简历筛选的话，可以免笔进面，这对一些算法比较薄弱的同学来说好处极大</a:t>
            </a:r>
            <a:endParaRPr lang="en-US" altLang="zh-CN" sz="815" dirty="0">
              <a:solidFill>
                <a:srgbClr val="666666"/>
              </a:solidFill>
              <a:latin typeface="Source Han Sans CN" pitchFamily="34" charset="0"/>
              <a:ea typeface="Source Han Sans CN" pitchFamily="34" charset="-122"/>
              <a:cs typeface="Source Han Sans CN" pitchFamily="34" charset="-120"/>
            </a:endParaRPr>
          </a:p>
          <a:p>
            <a:endParaRPr lang="en-US" altLang="zh-CN" sz="815" dirty="0">
              <a:solidFill>
                <a:srgbClr val="666666"/>
              </a:solidFill>
              <a:latin typeface="Source Han Sans CN" pitchFamily="34" charset="0"/>
              <a:ea typeface="Source Han Sans CN" pitchFamily="34" charset="-122"/>
              <a:cs typeface="Source Han Sans CN" pitchFamily="34" charset="-120"/>
            </a:endParaRPr>
          </a:p>
          <a:p>
            <a:r>
              <a:rPr lang="zh-CN" altLang="en-US" sz="815" dirty="0">
                <a:solidFill>
                  <a:srgbClr val="666666"/>
                </a:solidFill>
                <a:latin typeface="Source Han Sans CN" pitchFamily="34" charset="0"/>
                <a:ea typeface="Source Han Sans CN" pitchFamily="34" charset="-122"/>
                <a:cs typeface="Source Han Sans CN" pitchFamily="34" charset="-120"/>
              </a:rPr>
              <a:t>    然后很多公司他提前批和正式批是分开、互不影响的，即便没有通过提前批，正式批也可以投，等于多一次机会，提前体验一下秋招的面试</a:t>
            </a:r>
            <a:endParaRPr lang="en-US" sz="815" dirty="0"/>
          </a:p>
        </p:txBody>
      </p:sp>
      <p:sp>
        <p:nvSpPr>
          <p:cNvPr id="19" name="Text 3"/>
          <p:cNvSpPr/>
          <p:nvPr/>
        </p:nvSpPr>
        <p:spPr>
          <a:xfrm>
            <a:off x="5344271" y="2206167"/>
            <a:ext cx="708783" cy="308620"/>
          </a:xfrm>
          <a:prstGeom prst="rect">
            <a:avLst/>
          </a:prstGeom>
          <a:noFill/>
        </p:spPr>
        <p:txBody>
          <a:bodyPr wrap="square" rtlCol="0" anchor="ctr"/>
          <a:lstStyle/>
          <a:p>
            <a:pPr marL="0" indent="0" algn="ctr">
              <a:buNone/>
            </a:pPr>
            <a:r>
              <a:rPr lang="en-US" sz="1095" b="1" dirty="0" err="1">
                <a:solidFill>
                  <a:srgbClr val="000000"/>
                </a:solidFill>
                <a:latin typeface="Source Han Sans CN" pitchFamily="34" charset="0"/>
                <a:ea typeface="Source Han Sans CN" pitchFamily="34" charset="-122"/>
                <a:cs typeface="Source Han Sans CN" pitchFamily="34" charset="-120"/>
              </a:rPr>
              <a:t>缺点</a:t>
            </a:r>
            <a:r>
              <a:rPr lang="en-US" sz="1095" b="1" dirty="0">
                <a:solidFill>
                  <a:srgbClr val="000000"/>
                </a:solidFill>
                <a:latin typeface="Source Han Sans CN" pitchFamily="34" charset="0"/>
                <a:ea typeface="Source Han Sans CN" pitchFamily="34" charset="-122"/>
                <a:cs typeface="Source Han Sans CN" pitchFamily="34" charset="-120"/>
              </a:rPr>
              <a:t>(?)：</a:t>
            </a:r>
            <a:endParaRPr lang="en-US" sz="1095" dirty="0"/>
          </a:p>
        </p:txBody>
      </p:sp>
      <p:sp>
        <p:nvSpPr>
          <p:cNvPr id="20" name="Text 4"/>
          <p:cNvSpPr/>
          <p:nvPr/>
        </p:nvSpPr>
        <p:spPr>
          <a:xfrm>
            <a:off x="5000787" y="2514786"/>
            <a:ext cx="1337354" cy="1780280"/>
          </a:xfrm>
          <a:prstGeom prst="rect">
            <a:avLst/>
          </a:prstGeom>
          <a:noFill/>
        </p:spPr>
        <p:txBody>
          <a:bodyPr wrap="square" rtlCol="0" anchor="t"/>
          <a:lstStyle/>
          <a:p>
            <a:pPr indent="0">
              <a:buNone/>
            </a:pPr>
            <a:r>
              <a:rPr lang="zh-CN" altLang="en-US" sz="815" dirty="0">
                <a:solidFill>
                  <a:srgbClr val="666666"/>
                </a:solidFill>
                <a:latin typeface="Source Han Sans CN" pitchFamily="34" charset="0"/>
                <a:ea typeface="Source Han Sans CN" pitchFamily="34" charset="-122"/>
              </a:rPr>
              <a:t>     一些公司对于你的面试评价比较看重，像字节跳动，如果你提前批投递，然后当时没有准备好，面评特别差的话，会极大影响你的秋招正式批，可能约面的机会都没</a:t>
            </a:r>
            <a:endParaRPr lang="en-US" sz="815" dirty="0">
              <a:solidFill>
                <a:srgbClr val="666666"/>
              </a:solidFill>
              <a:latin typeface="Source Han Sans CN" pitchFamily="34" charset="0"/>
              <a:ea typeface="Source Han Sans CN"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567739" y="2951998"/>
            <a:ext cx="6961097" cy="1548816"/>
          </a:xfrm>
          <a:prstGeom prst="rect">
            <a:avLst/>
          </a:prstGeom>
        </p:spPr>
      </p:pic>
      <p:pic>
        <p:nvPicPr>
          <p:cNvPr id="3" name="Image 1" descr="preencoded.png"/>
          <p:cNvPicPr>
            <a:picLocks noChangeAspect="1"/>
          </p:cNvPicPr>
          <p:nvPr/>
        </p:nvPicPr>
        <p:blipFill>
          <a:blip r:embed="rId2"/>
          <a:stretch>
            <a:fillRect/>
          </a:stretch>
        </p:blipFill>
        <p:spPr>
          <a:xfrm>
            <a:off x="567739" y="1191721"/>
            <a:ext cx="6938236" cy="1548816"/>
          </a:xfrm>
          <a:prstGeom prst="rect">
            <a:avLst/>
          </a:prstGeom>
        </p:spPr>
      </p:pic>
      <p:pic>
        <p:nvPicPr>
          <p:cNvPr id="4" name="Image 2" descr="preencoded.png"/>
          <p:cNvPicPr>
            <a:picLocks noChangeAspect="1"/>
          </p:cNvPicPr>
          <p:nvPr/>
        </p:nvPicPr>
        <p:blipFill>
          <a:blip r:embed="rId3"/>
          <a:stretch>
            <a:fillRect/>
          </a:stretch>
        </p:blipFill>
        <p:spPr>
          <a:xfrm>
            <a:off x="567739" y="2951998"/>
            <a:ext cx="1548816" cy="1548816"/>
          </a:xfrm>
          <a:prstGeom prst="rect">
            <a:avLst/>
          </a:prstGeom>
        </p:spPr>
      </p:pic>
      <p:pic>
        <p:nvPicPr>
          <p:cNvPr id="5" name="Image 3" descr="preencoded.png"/>
          <p:cNvPicPr>
            <a:picLocks noChangeAspect="1"/>
          </p:cNvPicPr>
          <p:nvPr/>
        </p:nvPicPr>
        <p:blipFill>
          <a:blip r:embed="rId4"/>
          <a:stretch>
            <a:fillRect/>
          </a:stretch>
        </p:blipFill>
        <p:spPr>
          <a:xfrm>
            <a:off x="588664" y="1191721"/>
            <a:ext cx="1548816" cy="1548816"/>
          </a:xfrm>
          <a:prstGeom prst="rect">
            <a:avLst/>
          </a:prstGeom>
        </p:spPr>
      </p:pic>
      <p:pic>
        <p:nvPicPr>
          <p:cNvPr id="6" name="Image 4" descr="preencoded.png"/>
          <p:cNvPicPr>
            <a:picLocks noChangeAspect="1"/>
          </p:cNvPicPr>
          <p:nvPr/>
        </p:nvPicPr>
        <p:blipFill>
          <a:blip r:embed="rId5"/>
          <a:stretch>
            <a:fillRect/>
          </a:stretch>
        </p:blipFill>
        <p:spPr>
          <a:xfrm>
            <a:off x="-5715" y="534475"/>
            <a:ext cx="342911" cy="28576"/>
          </a:xfrm>
          <a:prstGeom prst="rect">
            <a:avLst/>
          </a:prstGeom>
        </p:spPr>
      </p:pic>
      <p:pic>
        <p:nvPicPr>
          <p:cNvPr id="7" name="Image 5" descr="preencoded.png"/>
          <p:cNvPicPr>
            <a:picLocks noChangeAspect="1"/>
          </p:cNvPicPr>
          <p:nvPr/>
        </p:nvPicPr>
        <p:blipFill>
          <a:blip r:embed="rId6"/>
          <a:stretch>
            <a:fillRect/>
          </a:stretch>
        </p:blipFill>
        <p:spPr>
          <a:xfrm>
            <a:off x="291474" y="505899"/>
            <a:ext cx="80013" cy="80013"/>
          </a:xfrm>
          <a:prstGeom prst="rect">
            <a:avLst/>
          </a:prstGeom>
        </p:spPr>
      </p:pic>
      <p:sp>
        <p:nvSpPr>
          <p:cNvPr id="8" name="Text 0"/>
          <p:cNvSpPr/>
          <p:nvPr/>
        </p:nvSpPr>
        <p:spPr>
          <a:xfrm>
            <a:off x="457215" y="383022"/>
            <a:ext cx="4402988"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投递相关</a:t>
            </a:r>
            <a:endParaRPr lang="en-US" sz="1465" dirty="0"/>
          </a:p>
        </p:txBody>
      </p:sp>
      <p:sp>
        <p:nvSpPr>
          <p:cNvPr id="9" name="Text 1"/>
          <p:cNvSpPr/>
          <p:nvPr/>
        </p:nvSpPr>
        <p:spPr>
          <a:xfrm>
            <a:off x="2268929" y="1368892"/>
            <a:ext cx="1243809" cy="308620"/>
          </a:xfrm>
          <a:prstGeom prst="rect">
            <a:avLst/>
          </a:prstGeom>
          <a:noFill/>
        </p:spPr>
        <p:txBody>
          <a:bodyPr wrap="square" rtlCol="0" anchor="ctr"/>
          <a:lstStyle/>
          <a:p>
            <a:r>
              <a:rPr lang="zh-CN" altLang="en-US" sz="1095" b="1" dirty="0">
                <a:solidFill>
                  <a:srgbClr val="1584FC"/>
                </a:solidFill>
                <a:latin typeface="Source Han Sans CN" pitchFamily="34" charset="0"/>
                <a:ea typeface="Source Han Sans CN" pitchFamily="34" charset="-122"/>
              </a:rPr>
              <a:t>投递渠道：</a:t>
            </a:r>
            <a:endParaRPr lang="en-US" sz="1095" b="1" dirty="0">
              <a:solidFill>
                <a:srgbClr val="1584FC"/>
              </a:solidFill>
              <a:latin typeface="Source Han Sans CN" pitchFamily="34" charset="0"/>
              <a:ea typeface="Source Han Sans CN" pitchFamily="34" charset="-122"/>
            </a:endParaRPr>
          </a:p>
        </p:txBody>
      </p:sp>
      <p:sp>
        <p:nvSpPr>
          <p:cNvPr id="11" name="Text 3"/>
          <p:cNvSpPr/>
          <p:nvPr/>
        </p:nvSpPr>
        <p:spPr>
          <a:xfrm>
            <a:off x="2248003" y="3014445"/>
            <a:ext cx="833275" cy="308620"/>
          </a:xfrm>
          <a:prstGeom prst="rect">
            <a:avLst/>
          </a:prstGeom>
          <a:noFill/>
        </p:spPr>
        <p:txBody>
          <a:bodyPr wrap="square" rtlCol="0" anchor="ctr"/>
          <a:lstStyle/>
          <a:p>
            <a:pPr marL="0" indent="0" algn="l">
              <a:buNone/>
            </a:pPr>
            <a:r>
              <a:rPr lang="zh-CN" altLang="en-US" sz="1095" b="1" dirty="0">
                <a:solidFill>
                  <a:srgbClr val="1584FC"/>
                </a:solidFill>
                <a:latin typeface="Source Han Sans CN" pitchFamily="34" charset="0"/>
                <a:ea typeface="Source Han Sans CN" pitchFamily="34" charset="-122"/>
              </a:rPr>
              <a:t>投递建议：</a:t>
            </a:r>
            <a:endParaRPr lang="en-US" sz="1095" dirty="0"/>
          </a:p>
        </p:txBody>
      </p:sp>
      <p:sp>
        <p:nvSpPr>
          <p:cNvPr id="13" name="Text 2"/>
          <p:cNvSpPr/>
          <p:nvPr/>
        </p:nvSpPr>
        <p:spPr>
          <a:xfrm>
            <a:off x="2268929" y="1587414"/>
            <a:ext cx="5275117" cy="1166065"/>
          </a:xfrm>
          <a:prstGeom prst="rect">
            <a:avLst/>
          </a:prstGeom>
          <a:noFill/>
        </p:spPr>
        <p:txBody>
          <a:bodyPr wrap="square" rtlCol="0" anchor="t"/>
          <a:lstStyle/>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企业招聘微信公众号</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校内实习就业群发布的相关招聘机会</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认识的学长或其他人帮忙内推，可以查询进度</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牛客、</a:t>
            </a:r>
            <a:r>
              <a:rPr lang="en-US" altLang="zh-CN" sz="975" dirty="0">
                <a:solidFill>
                  <a:srgbClr val="000000"/>
                </a:solidFill>
                <a:latin typeface="Source Han Sans CN" pitchFamily="34" charset="0"/>
                <a:ea typeface="Source Han Sans CN" pitchFamily="34" charset="-122"/>
                <a:cs typeface="Source Han Sans CN" pitchFamily="34" charset="-120"/>
              </a:rPr>
              <a:t>Boss</a:t>
            </a:r>
            <a:r>
              <a:rPr lang="zh-CN" altLang="en-US" sz="975" dirty="0">
                <a:solidFill>
                  <a:srgbClr val="000000"/>
                </a:solidFill>
                <a:latin typeface="Source Han Sans CN" pitchFamily="34" charset="0"/>
                <a:ea typeface="Source Han Sans CN" pitchFamily="34" charset="-122"/>
                <a:cs typeface="Source Han Sans CN" pitchFamily="34" charset="-120"/>
              </a:rPr>
              <a:t>直聘等</a:t>
            </a:r>
            <a:r>
              <a:rPr lang="en-US" altLang="zh-CN" sz="975" dirty="0">
                <a:solidFill>
                  <a:srgbClr val="000000"/>
                </a:solidFill>
                <a:latin typeface="Source Han Sans CN" pitchFamily="34" charset="0"/>
                <a:ea typeface="Source Han Sans CN" pitchFamily="34" charset="-122"/>
                <a:cs typeface="Source Han Sans CN" pitchFamily="34" charset="-120"/>
              </a:rPr>
              <a:t>App</a:t>
            </a:r>
            <a:endParaRPr lang="en-US" altLang="zh-CN" sz="975" dirty="0">
              <a:solidFill>
                <a:srgbClr val="000000"/>
              </a:solidFill>
              <a:latin typeface="Source Han Sans CN" pitchFamily="34" charset="0"/>
              <a:ea typeface="Source Han Sans CN" pitchFamily="34" charset="-122"/>
              <a:cs typeface="Source Han Sans CN" pitchFamily="34" charset="-120"/>
            </a:endParaRPr>
          </a:p>
        </p:txBody>
      </p:sp>
      <p:sp>
        <p:nvSpPr>
          <p:cNvPr id="14" name="Text 2"/>
          <p:cNvSpPr/>
          <p:nvPr/>
        </p:nvSpPr>
        <p:spPr>
          <a:xfrm>
            <a:off x="2248003" y="3278352"/>
            <a:ext cx="5121645" cy="1096812"/>
          </a:xfrm>
          <a:prstGeom prst="rect">
            <a:avLst/>
          </a:prstGeom>
          <a:noFill/>
        </p:spPr>
        <p:txBody>
          <a:bodyPr wrap="square" rtlCol="0" anchor="t"/>
          <a:lstStyle/>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不要一上来就投递最想去的那些公司，先拿中小厂练手，熟悉面试、准备充分、交谈自若的时候再去面理想岗位</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内推保证能联系到内推人，可以知晓进度</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cs typeface="Source Han Sans CN" pitchFamily="34" charset="-120"/>
              </a:rPr>
              <a:t>如果有进度上或流程上的问题，主动联系</a:t>
            </a:r>
            <a:r>
              <a:rPr lang="en-US" altLang="zh-CN" sz="975" dirty="0">
                <a:solidFill>
                  <a:srgbClr val="000000"/>
                </a:solidFill>
                <a:latin typeface="Source Han Sans CN" pitchFamily="34" charset="0"/>
                <a:ea typeface="Source Han Sans CN" pitchFamily="34" charset="-122"/>
                <a:cs typeface="Source Han Sans CN" pitchFamily="34" charset="-120"/>
              </a:rPr>
              <a:t>HR</a:t>
            </a:r>
            <a:r>
              <a:rPr lang="zh-CN" altLang="en-US" sz="975" dirty="0">
                <a:solidFill>
                  <a:srgbClr val="000000"/>
                </a:solidFill>
                <a:latin typeface="Source Han Sans CN" pitchFamily="34" charset="0"/>
                <a:ea typeface="Source Han Sans CN" pitchFamily="34" charset="-122"/>
                <a:cs typeface="Source Han Sans CN" pitchFamily="34" charset="-120"/>
              </a:rPr>
              <a:t>或其他帮得上忙的人，不要干等浪费时间精力</a:t>
            </a:r>
            <a:endParaRPr lang="en-US" altLang="zh-CN" sz="975" dirty="0">
              <a:solidFill>
                <a:srgbClr val="000000"/>
              </a:solidFill>
              <a:latin typeface="Source Han Sans CN" pitchFamily="34" charset="0"/>
              <a:ea typeface="Source Han Sans CN" pitchFamily="34" charset="-122"/>
              <a:cs typeface="Source Han Sans CN" pitchFamily="34" charset="-120"/>
            </a:endParaRPr>
          </a:p>
          <a:p>
            <a:pPr marL="0" indent="0" algn="l">
              <a:lnSpc>
                <a:spcPct val="150000"/>
              </a:lnSpc>
              <a:buNone/>
            </a:pPr>
            <a:r>
              <a:rPr lang="zh-CN" altLang="en-US" sz="975" dirty="0">
                <a:solidFill>
                  <a:srgbClr val="000000"/>
                </a:solidFill>
                <a:latin typeface="Source Han Sans CN" pitchFamily="34" charset="0"/>
                <a:ea typeface="Source Han Sans CN" pitchFamily="34" charset="-122"/>
              </a:rPr>
              <a:t>自己可以按时间线整理自己的投递记录，做好计划，让自己的实习秋招之旅清晰一些</a:t>
            </a:r>
            <a:endParaRPr lang="en-US" sz="97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412683" y="2018665"/>
            <a:ext cx="4318635" cy="1106805"/>
          </a:xfrm>
          <a:prstGeom prst="rect">
            <a:avLst/>
          </a:prstGeom>
          <a:noFill/>
        </p:spPr>
        <p:txBody>
          <a:bodyPr wrap="square" rtlCol="0">
            <a:spAutoFit/>
          </a:bodyPr>
          <a:lstStyle/>
          <a:p>
            <a:pPr algn="ctr">
              <a:lnSpc>
                <a:spcPct val="150000"/>
              </a:lnSpc>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个人简介</a:t>
            </a:r>
            <a:endPar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sp>
        <p:nvSpPr>
          <p:cNvPr id="17" name="流程图: 手动操作 16"/>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手动操作 17"/>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操作 18"/>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3994915" y="1280306"/>
            <a:ext cx="5155098" cy="2583264"/>
          </a:xfrm>
          <a:prstGeom prst="rect">
            <a:avLst/>
          </a:prstGeom>
        </p:spPr>
      </p:pic>
      <p:pic>
        <p:nvPicPr>
          <p:cNvPr id="3" name="Image 1" descr="preencoded.png"/>
          <p:cNvPicPr>
            <a:picLocks noChangeAspect="1"/>
          </p:cNvPicPr>
          <p:nvPr/>
        </p:nvPicPr>
        <p:blipFill>
          <a:blip r:embed="rId2"/>
          <a:stretch>
            <a:fillRect/>
          </a:stretch>
        </p:blipFill>
        <p:spPr>
          <a:xfrm>
            <a:off x="-5715" y="1280306"/>
            <a:ext cx="4012061" cy="2583264"/>
          </a:xfrm>
          <a:prstGeom prst="rect">
            <a:avLst/>
          </a:prstGeom>
        </p:spPr>
      </p:pic>
      <p:sp>
        <p:nvSpPr>
          <p:cNvPr id="4" name="Text 0"/>
          <p:cNvSpPr/>
          <p:nvPr/>
        </p:nvSpPr>
        <p:spPr>
          <a:xfrm>
            <a:off x="4446415" y="2263318"/>
            <a:ext cx="4172086" cy="617240"/>
          </a:xfrm>
          <a:prstGeom prst="rect">
            <a:avLst/>
          </a:prstGeom>
          <a:noFill/>
        </p:spPr>
        <p:txBody>
          <a:bodyPr wrap="square" rtlCol="0" anchor="ctr"/>
          <a:lstStyle/>
          <a:p>
            <a:pPr marL="0" indent="0" algn="l">
              <a:buNone/>
            </a:pPr>
            <a:r>
              <a:rPr lang="en-US" sz="2195" b="1" dirty="0">
                <a:solidFill>
                  <a:srgbClr val="000000"/>
                </a:solidFill>
                <a:latin typeface="Source Han Sans CN" pitchFamily="34" charset="0"/>
                <a:ea typeface="Source Han Sans CN" pitchFamily="34" charset="-122"/>
                <a:cs typeface="Source Han Sans CN" pitchFamily="34" charset="-120"/>
              </a:rPr>
              <a:t>简历、项目相关的准备</a:t>
            </a:r>
            <a:endParaRPr lang="en-US" sz="219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1"/>
          <a:stretch>
            <a:fillRect/>
          </a:stretch>
        </p:blipFill>
        <p:spPr>
          <a:xfrm>
            <a:off x="3276151" y="1303167"/>
            <a:ext cx="2651846" cy="2857593"/>
          </a:xfrm>
          <a:prstGeom prst="rect">
            <a:avLst/>
          </a:prstGeom>
        </p:spPr>
      </p:pic>
      <p:pic>
        <p:nvPicPr>
          <p:cNvPr id="4" name="Image 2" descr="preencoded.png"/>
          <p:cNvPicPr>
            <a:picLocks noChangeAspect="1"/>
          </p:cNvPicPr>
          <p:nvPr/>
        </p:nvPicPr>
        <p:blipFill>
          <a:blip r:embed="rId2"/>
          <a:stretch>
            <a:fillRect/>
          </a:stretch>
        </p:blipFill>
        <p:spPr>
          <a:xfrm>
            <a:off x="-5715" y="534475"/>
            <a:ext cx="342911" cy="28576"/>
          </a:xfrm>
          <a:prstGeom prst="rect">
            <a:avLst/>
          </a:prstGeom>
        </p:spPr>
      </p:pic>
      <p:pic>
        <p:nvPicPr>
          <p:cNvPr id="5" name="Image 3" descr="preencoded.png"/>
          <p:cNvPicPr>
            <a:picLocks noChangeAspect="1"/>
          </p:cNvPicPr>
          <p:nvPr/>
        </p:nvPicPr>
        <p:blipFill>
          <a:blip r:embed="rId3"/>
          <a:stretch>
            <a:fillRect/>
          </a:stretch>
        </p:blipFill>
        <p:spPr>
          <a:xfrm>
            <a:off x="291474" y="505899"/>
            <a:ext cx="80013" cy="80013"/>
          </a:xfrm>
          <a:prstGeom prst="rect">
            <a:avLst/>
          </a:prstGeom>
        </p:spPr>
      </p:pic>
      <p:sp>
        <p:nvSpPr>
          <p:cNvPr id="6" name="Text 0"/>
          <p:cNvSpPr/>
          <p:nvPr/>
        </p:nvSpPr>
        <p:spPr>
          <a:xfrm>
            <a:off x="457215" y="383022"/>
            <a:ext cx="2757011"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 实习</a:t>
            </a:r>
            <a:r>
              <a:rPr lang="en-US" sz="1465" b="1" dirty="0" err="1">
                <a:solidFill>
                  <a:srgbClr val="000000"/>
                </a:solidFill>
                <a:latin typeface="Source Han Sans CN" pitchFamily="34" charset="0"/>
                <a:ea typeface="Source Han Sans CN" pitchFamily="34" charset="-122"/>
                <a:cs typeface="Source Han Sans CN" pitchFamily="34" charset="-120"/>
              </a:rPr>
              <a:t>简历</a:t>
            </a:r>
            <a:r>
              <a:rPr lang="zh-CN" altLang="en-US" sz="1465" b="1" dirty="0">
                <a:solidFill>
                  <a:srgbClr val="000000"/>
                </a:solidFill>
                <a:latin typeface="Source Han Sans CN" pitchFamily="34" charset="0"/>
                <a:ea typeface="Source Han Sans CN" pitchFamily="34" charset="-122"/>
                <a:cs typeface="Source Han Sans CN" pitchFamily="34" charset="-120"/>
              </a:rPr>
              <a:t>和项目</a:t>
            </a:r>
            <a:r>
              <a:rPr lang="en-US" sz="1465" b="1" dirty="0" err="1">
                <a:solidFill>
                  <a:srgbClr val="000000"/>
                </a:solidFill>
                <a:latin typeface="Source Han Sans CN" pitchFamily="34" charset="0"/>
                <a:ea typeface="Source Han Sans CN" pitchFamily="34" charset="-122"/>
                <a:cs typeface="Source Han Sans CN" pitchFamily="34" charset="-120"/>
              </a:rPr>
              <a:t>相关的准备</a:t>
            </a:r>
            <a:endParaRPr lang="en-US" sz="1465" dirty="0"/>
          </a:p>
        </p:txBody>
      </p:sp>
      <p:sp>
        <p:nvSpPr>
          <p:cNvPr id="7" name="Text 1"/>
          <p:cNvSpPr/>
          <p:nvPr/>
        </p:nvSpPr>
        <p:spPr>
          <a:xfrm>
            <a:off x="3453322" y="2457972"/>
            <a:ext cx="1660094" cy="240038"/>
          </a:xfrm>
          <a:prstGeom prst="rect">
            <a:avLst/>
          </a:prstGeom>
          <a:noFill/>
        </p:spPr>
        <p:txBody>
          <a:bodyPr wrap="square" rtlCol="0" anchor="ctr"/>
          <a:lstStyle/>
          <a:p>
            <a:pPr marL="0" indent="0" algn="l">
              <a:buNone/>
            </a:pPr>
            <a:r>
              <a:rPr lang="en-US" sz="1625" b="1" dirty="0">
                <a:solidFill>
                  <a:srgbClr val="000000"/>
                </a:solidFill>
                <a:latin typeface="Source Han Sans CN" pitchFamily="34" charset="0"/>
                <a:ea typeface="Source Han Sans CN" pitchFamily="34" charset="-122"/>
                <a:cs typeface="Source Han Sans CN" pitchFamily="34" charset="-120"/>
              </a:rPr>
              <a:t>准备个人简历</a:t>
            </a:r>
            <a:endParaRPr lang="en-US" sz="1625" dirty="0"/>
          </a:p>
        </p:txBody>
      </p:sp>
      <p:sp>
        <p:nvSpPr>
          <p:cNvPr id="8" name="Text 2"/>
          <p:cNvSpPr/>
          <p:nvPr/>
        </p:nvSpPr>
        <p:spPr>
          <a:xfrm>
            <a:off x="3453322" y="2732300"/>
            <a:ext cx="2297505" cy="917119"/>
          </a:xfrm>
          <a:prstGeom prst="rect">
            <a:avLst/>
          </a:prstGeom>
          <a:noFill/>
        </p:spPr>
        <p:txBody>
          <a:bodyPr wrap="square" rtlCol="0" anchor="ctr"/>
          <a:lstStyle/>
          <a:p>
            <a:pPr>
              <a:lnSpc>
                <a:spcPct val="150000"/>
              </a:lnSpc>
            </a:pPr>
            <a:r>
              <a:rPr lang="en-US" sz="975" dirty="0" err="1">
                <a:latin typeface="Segoe UI Black" panose="020B0A02040204020203" pitchFamily="34" charset="0"/>
                <a:ea typeface="Segoe UI Black" panose="020B0A02040204020203" pitchFamily="34" charset="0"/>
                <a:cs typeface="Source Han Sans CN" pitchFamily="34" charset="-120"/>
              </a:rPr>
              <a:t>重点</a:t>
            </a:r>
            <a:r>
              <a:rPr lang="zh-CN" altLang="en-US" sz="975" dirty="0">
                <a:latin typeface="Segoe UI Black" panose="020B0A02040204020203" pitchFamily="34" charset="0"/>
                <a:ea typeface="Segoe UI Black" panose="020B0A02040204020203" pitchFamily="34" charset="0"/>
                <a:cs typeface="Source Han Sans CN" pitchFamily="34" charset="-120"/>
              </a:rPr>
              <a:t>突出自己掌握的专业知识</a:t>
            </a:r>
            <a:r>
              <a:rPr lang="en-US" sz="975" dirty="0">
                <a:latin typeface="Segoe UI Black" panose="020B0A02040204020203" pitchFamily="34" charset="0"/>
                <a:ea typeface="Segoe UI Black" panose="020B0A02040204020203" pitchFamily="34" charset="0"/>
                <a:cs typeface="Source Han Sans CN" pitchFamily="34" charset="-120"/>
              </a:rPr>
              <a:t>
</a:t>
            </a:r>
            <a:r>
              <a:rPr lang="zh-CN" altLang="en-US" sz="975" dirty="0">
                <a:latin typeface="Segoe UI Black" panose="020B0A02040204020203" pitchFamily="34" charset="0"/>
                <a:ea typeface="Segoe UI Black" panose="020B0A02040204020203" pitchFamily="34" charset="0"/>
                <a:cs typeface="Source Han Sans CN" pitchFamily="34" charset="-120"/>
              </a:rPr>
              <a:t>项目经历精炼，点明涉及的技术、知识</a:t>
            </a:r>
            <a:endParaRPr lang="en-US" altLang="zh-CN" sz="975" dirty="0">
              <a:latin typeface="Segoe UI Black" panose="020B0A02040204020203" pitchFamily="34" charset="0"/>
              <a:ea typeface="Segoe UI Black" panose="020B0A02040204020203" pitchFamily="34" charset="0"/>
              <a:cs typeface="Source Han Sans CN" pitchFamily="34" charset="-120"/>
            </a:endParaRPr>
          </a:p>
          <a:p>
            <a:pPr>
              <a:lnSpc>
                <a:spcPct val="150000"/>
              </a:lnSpc>
            </a:pPr>
            <a:r>
              <a:rPr lang="zh-CN" altLang="en-US" sz="975" dirty="0">
                <a:latin typeface="Segoe UI Black" panose="020B0A02040204020203" pitchFamily="34" charset="0"/>
                <a:ea typeface="Segoe UI Black" panose="020B0A02040204020203" pitchFamily="34" charset="0"/>
              </a:rPr>
              <a:t>不会的知识技术一定不要放在简历里</a:t>
            </a:r>
            <a:endParaRPr lang="en-US" sz="975" dirty="0">
              <a:latin typeface="Segoe UI Black" panose="020B0A02040204020203" pitchFamily="34" charset="0"/>
              <a:ea typeface="Segoe UI Black" panose="020B0A02040204020203" pitchFamily="34" charset="0"/>
            </a:endParaRPr>
          </a:p>
        </p:txBody>
      </p:sp>
      <p:pic>
        <p:nvPicPr>
          <p:cNvPr id="16" name="Image 1" descr="preencoded.png"/>
          <p:cNvPicPr>
            <a:picLocks noChangeAspect="1"/>
          </p:cNvPicPr>
          <p:nvPr/>
        </p:nvPicPr>
        <p:blipFill>
          <a:blip r:embed="rId1"/>
          <a:stretch>
            <a:fillRect/>
          </a:stretch>
        </p:blipFill>
        <p:spPr>
          <a:xfrm>
            <a:off x="337196" y="1303504"/>
            <a:ext cx="2651846" cy="2857593"/>
          </a:xfrm>
          <a:prstGeom prst="rect">
            <a:avLst/>
          </a:prstGeom>
        </p:spPr>
      </p:pic>
      <p:sp>
        <p:nvSpPr>
          <p:cNvPr id="17" name="Text 1"/>
          <p:cNvSpPr/>
          <p:nvPr/>
        </p:nvSpPr>
        <p:spPr>
          <a:xfrm>
            <a:off x="514367" y="2458308"/>
            <a:ext cx="1947202" cy="240038"/>
          </a:xfrm>
          <a:prstGeom prst="rect">
            <a:avLst/>
          </a:prstGeom>
          <a:noFill/>
        </p:spPr>
        <p:txBody>
          <a:bodyPr wrap="square" rtlCol="0" anchor="ctr"/>
          <a:lstStyle/>
          <a:p>
            <a:pPr marL="0" indent="0" algn="l">
              <a:buNone/>
            </a:pPr>
            <a:r>
              <a:rPr lang="zh-CN" altLang="en-US" sz="1625" b="1" dirty="0">
                <a:solidFill>
                  <a:srgbClr val="000000"/>
                </a:solidFill>
                <a:latin typeface="Source Han Sans CN" pitchFamily="34" charset="0"/>
                <a:ea typeface="Source Han Sans CN" pitchFamily="34" charset="-122"/>
              </a:rPr>
              <a:t>确定好未来就业方向</a:t>
            </a:r>
            <a:endParaRPr lang="en-US" sz="1625" dirty="0"/>
          </a:p>
        </p:txBody>
      </p:sp>
      <p:sp>
        <p:nvSpPr>
          <p:cNvPr id="18" name="Text 2"/>
          <p:cNvSpPr/>
          <p:nvPr/>
        </p:nvSpPr>
        <p:spPr>
          <a:xfrm>
            <a:off x="514367" y="2732637"/>
            <a:ext cx="2297505" cy="917455"/>
          </a:xfrm>
          <a:prstGeom prst="rect">
            <a:avLst/>
          </a:prstGeom>
          <a:noFill/>
        </p:spPr>
        <p:txBody>
          <a:bodyPr wrap="square" rtlCol="0" anchor="ctr"/>
          <a:lstStyle/>
          <a:p>
            <a:pPr>
              <a:lnSpc>
                <a:spcPct val="150000"/>
              </a:lnSpc>
            </a:pPr>
            <a:r>
              <a:rPr lang="zh-CN" altLang="en-US" sz="975" dirty="0">
                <a:latin typeface="Segoe UI Black" panose="020B0A02040204020203" pitchFamily="34" charset="0"/>
                <a:ea typeface="Segoe UI Black" panose="020B0A02040204020203" pitchFamily="34" charset="0"/>
                <a:cs typeface="Source Han Sans CN" pitchFamily="34" charset="-120"/>
              </a:rPr>
              <a:t>寒假可以询问学长学姐或通过</a:t>
            </a:r>
            <a:r>
              <a:rPr lang="en-US" altLang="zh-CN" sz="975" dirty="0">
                <a:latin typeface="Nirmala UI" panose="020B0502040204020203" pitchFamily="34" charset="0"/>
                <a:ea typeface="Nirmala UI" panose="020B0502040204020203" pitchFamily="34" charset="0"/>
                <a:cs typeface="Nirmala UI" panose="020B0502040204020203" pitchFamily="34" charset="0"/>
              </a:rPr>
              <a:t>B</a:t>
            </a:r>
            <a:r>
              <a:rPr lang="zh-CN" altLang="en-US" sz="975" dirty="0">
                <a:latin typeface="Segoe UI Black" panose="020B0A02040204020203" pitchFamily="34" charset="0"/>
                <a:ea typeface="Segoe UI Black" panose="020B0A02040204020203" pitchFamily="34" charset="0"/>
                <a:cs typeface="Source Han Sans CN" pitchFamily="34" charset="-120"/>
              </a:rPr>
              <a:t>站、牛客等网上检索方式了解各个方向的具体工作，根据兴趣、行业状况或自身其他因素确定未来就业方向</a:t>
            </a:r>
            <a:endParaRPr lang="en-US" sz="975" dirty="0">
              <a:latin typeface="Segoe UI Black" panose="020B0A02040204020203" pitchFamily="34" charset="0"/>
              <a:ea typeface="Segoe UI Black" panose="020B0A02040204020203" pitchFamily="34" charset="0"/>
            </a:endParaRPr>
          </a:p>
        </p:txBody>
      </p:sp>
      <p:pic>
        <p:nvPicPr>
          <p:cNvPr id="19" name="Image 1" descr="preencoded.png"/>
          <p:cNvPicPr>
            <a:picLocks noChangeAspect="1"/>
          </p:cNvPicPr>
          <p:nvPr/>
        </p:nvPicPr>
        <p:blipFill>
          <a:blip r:embed="rId1"/>
          <a:stretch>
            <a:fillRect/>
          </a:stretch>
        </p:blipFill>
        <p:spPr>
          <a:xfrm>
            <a:off x="3276151" y="1303167"/>
            <a:ext cx="2651846" cy="2857593"/>
          </a:xfrm>
          <a:prstGeom prst="rect">
            <a:avLst/>
          </a:prstGeom>
        </p:spPr>
      </p:pic>
      <p:sp>
        <p:nvSpPr>
          <p:cNvPr id="20" name="Text 1"/>
          <p:cNvSpPr/>
          <p:nvPr/>
        </p:nvSpPr>
        <p:spPr>
          <a:xfrm>
            <a:off x="3453322" y="2457972"/>
            <a:ext cx="2042666" cy="240038"/>
          </a:xfrm>
          <a:prstGeom prst="rect">
            <a:avLst/>
          </a:prstGeom>
          <a:noFill/>
        </p:spPr>
        <p:txBody>
          <a:bodyPr wrap="square" rtlCol="0" anchor="ctr"/>
          <a:lstStyle/>
          <a:p>
            <a:pPr marL="0" indent="0" algn="l">
              <a:buNone/>
            </a:pPr>
            <a:r>
              <a:rPr lang="zh-CN" altLang="en-US" sz="1625" b="1" dirty="0">
                <a:solidFill>
                  <a:srgbClr val="000000"/>
                </a:solidFill>
                <a:latin typeface="Source Han Sans CN" pitchFamily="34" charset="0"/>
                <a:ea typeface="Source Han Sans CN" pitchFamily="34" charset="-122"/>
                <a:cs typeface="Source Han Sans CN" pitchFamily="34" charset="-120"/>
              </a:rPr>
              <a:t>主动寻找适合的项目</a:t>
            </a:r>
            <a:endParaRPr lang="en-US" sz="1625" dirty="0"/>
          </a:p>
        </p:txBody>
      </p:sp>
      <p:sp>
        <p:nvSpPr>
          <p:cNvPr id="21" name="Text 2"/>
          <p:cNvSpPr/>
          <p:nvPr/>
        </p:nvSpPr>
        <p:spPr>
          <a:xfrm>
            <a:off x="3453322" y="2732300"/>
            <a:ext cx="2297505" cy="917119"/>
          </a:xfrm>
          <a:prstGeom prst="rect">
            <a:avLst/>
          </a:prstGeom>
          <a:noFill/>
        </p:spPr>
        <p:txBody>
          <a:bodyPr wrap="square" rtlCol="0" anchor="ctr"/>
          <a:lstStyle/>
          <a:p>
            <a:pPr>
              <a:lnSpc>
                <a:spcPct val="150000"/>
              </a:lnSpc>
            </a:pPr>
            <a:r>
              <a:rPr lang="zh-CN" altLang="en-US" sz="975" dirty="0">
                <a:latin typeface="Segoe UI Black" panose="020B0A02040204020203" pitchFamily="34" charset="0"/>
                <a:ea typeface="Segoe UI Black" panose="020B0A02040204020203" pitchFamily="34" charset="0"/>
                <a:cs typeface="Source Han Sans CN" pitchFamily="34" charset="-120"/>
              </a:rPr>
              <a:t>根据自己确定的方向，寻找合适的项目主动寻找参与项目、训练营、比赛等的机会</a:t>
            </a:r>
            <a:endParaRPr lang="en-US" altLang="zh-CN" sz="975" dirty="0">
              <a:latin typeface="Segoe UI Black" panose="020B0A02040204020203" pitchFamily="34" charset="0"/>
              <a:ea typeface="Segoe UI Black" panose="020B0A02040204020203" pitchFamily="34" charset="0"/>
              <a:cs typeface="Source Han Sans CN" pitchFamily="34" charset="-120"/>
            </a:endParaRPr>
          </a:p>
          <a:p>
            <a:pPr>
              <a:lnSpc>
                <a:spcPct val="150000"/>
              </a:lnSpc>
            </a:pPr>
            <a:r>
              <a:rPr lang="zh-CN" altLang="en-US" sz="975" dirty="0">
                <a:latin typeface="Segoe UI Black" panose="020B0A02040204020203" pitchFamily="34" charset="0"/>
                <a:ea typeface="Segoe UI Black" panose="020B0A02040204020203" pitchFamily="34" charset="0"/>
              </a:rPr>
              <a:t>渠道：牛客网、微信公众号、</a:t>
            </a:r>
            <a:r>
              <a:rPr lang="en-US" altLang="zh-CN" sz="975" dirty="0">
                <a:latin typeface="Mongolian Baiti" panose="03000500000000000000" pitchFamily="66" charset="0"/>
                <a:ea typeface="Segoe UI Black" panose="020B0A02040204020203" pitchFamily="34" charset="0"/>
                <a:cs typeface="Mongolian Baiti" panose="03000500000000000000" pitchFamily="66" charset="0"/>
              </a:rPr>
              <a:t>Q</a:t>
            </a:r>
            <a:r>
              <a:rPr lang="zh-CN" altLang="en-US" sz="975" dirty="0">
                <a:latin typeface="Segoe UI Black" panose="020B0A02040204020203" pitchFamily="34" charset="0"/>
                <a:ea typeface="Segoe UI Black" panose="020B0A02040204020203" pitchFamily="34" charset="0"/>
              </a:rPr>
              <a:t>群及其他</a:t>
            </a:r>
            <a:endParaRPr lang="en-US" sz="975" dirty="0">
              <a:latin typeface="Segoe UI Black" panose="020B0A02040204020203" pitchFamily="34" charset="0"/>
              <a:ea typeface="Segoe UI Black" panose="020B0A02040204020203" pitchFamily="34" charset="0"/>
            </a:endParaRPr>
          </a:p>
        </p:txBody>
      </p:sp>
      <p:pic>
        <p:nvPicPr>
          <p:cNvPr id="22" name="Image 1" descr="preencoded.png"/>
          <p:cNvPicPr>
            <a:picLocks noChangeAspect="1"/>
          </p:cNvPicPr>
          <p:nvPr/>
        </p:nvPicPr>
        <p:blipFill>
          <a:blip r:embed="rId1"/>
          <a:stretch>
            <a:fillRect/>
          </a:stretch>
        </p:blipFill>
        <p:spPr>
          <a:xfrm>
            <a:off x="6215105" y="1303840"/>
            <a:ext cx="2651846" cy="2857593"/>
          </a:xfrm>
          <a:prstGeom prst="rect">
            <a:avLst/>
          </a:prstGeom>
        </p:spPr>
      </p:pic>
      <p:sp>
        <p:nvSpPr>
          <p:cNvPr id="23" name="Text 1"/>
          <p:cNvSpPr/>
          <p:nvPr/>
        </p:nvSpPr>
        <p:spPr>
          <a:xfrm>
            <a:off x="6392276" y="2458644"/>
            <a:ext cx="1660094" cy="240038"/>
          </a:xfrm>
          <a:prstGeom prst="rect">
            <a:avLst/>
          </a:prstGeom>
          <a:noFill/>
        </p:spPr>
        <p:txBody>
          <a:bodyPr wrap="square" rtlCol="0" anchor="ctr"/>
          <a:lstStyle/>
          <a:p>
            <a:pPr marL="0" indent="0" algn="l">
              <a:buNone/>
            </a:pPr>
            <a:r>
              <a:rPr lang="en-US" sz="1625" b="1" dirty="0">
                <a:solidFill>
                  <a:srgbClr val="000000"/>
                </a:solidFill>
                <a:latin typeface="Source Han Sans CN" pitchFamily="34" charset="0"/>
                <a:ea typeface="Source Han Sans CN" pitchFamily="34" charset="-122"/>
                <a:cs typeface="Source Han Sans CN" pitchFamily="34" charset="-120"/>
              </a:rPr>
              <a:t>准备个人简历</a:t>
            </a:r>
            <a:endParaRPr lang="en-US" sz="1625" dirty="0"/>
          </a:p>
        </p:txBody>
      </p:sp>
      <p:sp>
        <p:nvSpPr>
          <p:cNvPr id="24" name="Text 2"/>
          <p:cNvSpPr/>
          <p:nvPr/>
        </p:nvSpPr>
        <p:spPr>
          <a:xfrm>
            <a:off x="6392276" y="2732973"/>
            <a:ext cx="2297505" cy="917119"/>
          </a:xfrm>
          <a:prstGeom prst="rect">
            <a:avLst/>
          </a:prstGeom>
          <a:noFill/>
        </p:spPr>
        <p:txBody>
          <a:bodyPr wrap="square" rtlCol="0" anchor="ctr"/>
          <a:lstStyle/>
          <a:p>
            <a:pPr>
              <a:lnSpc>
                <a:spcPct val="150000"/>
              </a:lnSpc>
            </a:pPr>
            <a:r>
              <a:rPr lang="en-US" sz="975" dirty="0" err="1">
                <a:latin typeface="Segoe UI Black" panose="020B0A02040204020203" pitchFamily="34" charset="0"/>
                <a:ea typeface="Segoe UI Black" panose="020B0A02040204020203" pitchFamily="34" charset="0"/>
                <a:cs typeface="Source Han Sans CN" pitchFamily="34" charset="-120"/>
              </a:rPr>
              <a:t>重点</a:t>
            </a:r>
            <a:r>
              <a:rPr lang="zh-CN" altLang="en-US" sz="975" dirty="0">
                <a:latin typeface="Segoe UI Black" panose="020B0A02040204020203" pitchFamily="34" charset="0"/>
                <a:ea typeface="Segoe UI Black" panose="020B0A02040204020203" pitchFamily="34" charset="0"/>
                <a:cs typeface="Source Han Sans CN" pitchFamily="34" charset="-120"/>
              </a:rPr>
              <a:t>突出自己掌握的专业知识</a:t>
            </a:r>
            <a:r>
              <a:rPr lang="en-US" sz="975" dirty="0">
                <a:latin typeface="Segoe UI Black" panose="020B0A02040204020203" pitchFamily="34" charset="0"/>
                <a:ea typeface="Segoe UI Black" panose="020B0A02040204020203" pitchFamily="34" charset="0"/>
                <a:cs typeface="Source Han Sans CN" pitchFamily="34" charset="-120"/>
              </a:rPr>
              <a:t>
</a:t>
            </a:r>
            <a:r>
              <a:rPr lang="zh-CN" altLang="en-US" sz="975" dirty="0">
                <a:latin typeface="Segoe UI Black" panose="020B0A02040204020203" pitchFamily="34" charset="0"/>
                <a:ea typeface="Segoe UI Black" panose="020B0A02040204020203" pitchFamily="34" charset="0"/>
                <a:cs typeface="Source Han Sans CN" pitchFamily="34" charset="-120"/>
              </a:rPr>
              <a:t>项目经历精炼，点明涉及的技术、知识</a:t>
            </a:r>
            <a:endParaRPr lang="en-US" altLang="zh-CN" sz="975" dirty="0">
              <a:latin typeface="Segoe UI Black" panose="020B0A02040204020203" pitchFamily="34" charset="0"/>
              <a:ea typeface="Segoe UI Black" panose="020B0A02040204020203" pitchFamily="34" charset="0"/>
              <a:cs typeface="Source Han Sans CN" pitchFamily="34" charset="-120"/>
            </a:endParaRPr>
          </a:p>
          <a:p>
            <a:pPr>
              <a:lnSpc>
                <a:spcPct val="150000"/>
              </a:lnSpc>
            </a:pPr>
            <a:r>
              <a:rPr lang="zh-CN" altLang="en-US" sz="975" dirty="0">
                <a:latin typeface="Segoe UI Black" panose="020B0A02040204020203" pitchFamily="34" charset="0"/>
                <a:ea typeface="Segoe UI Black" panose="020B0A02040204020203" pitchFamily="34" charset="0"/>
              </a:rPr>
              <a:t>不会的知识技术一定不要放在简历里</a:t>
            </a:r>
            <a:endParaRPr lang="en-US" sz="975" dirty="0">
              <a:latin typeface="Segoe UI Black" panose="020B0A02040204020203" pitchFamily="34" charset="0"/>
              <a:ea typeface="Segoe UI Black" panose="020B0A02040204020203"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1"/>
          <a:stretch>
            <a:fillRect/>
          </a:stretch>
        </p:blipFill>
        <p:spPr>
          <a:xfrm>
            <a:off x="-5715" y="534475"/>
            <a:ext cx="342911" cy="28576"/>
          </a:xfrm>
          <a:prstGeom prst="rect">
            <a:avLst/>
          </a:prstGeom>
        </p:spPr>
      </p:pic>
      <p:pic>
        <p:nvPicPr>
          <p:cNvPr id="5" name="Image 3" descr="preencoded.png"/>
          <p:cNvPicPr>
            <a:picLocks noChangeAspect="1"/>
          </p:cNvPicPr>
          <p:nvPr/>
        </p:nvPicPr>
        <p:blipFill>
          <a:blip r:embed="rId2"/>
          <a:stretch>
            <a:fillRect/>
          </a:stretch>
        </p:blipFill>
        <p:spPr>
          <a:xfrm>
            <a:off x="291474" y="505899"/>
            <a:ext cx="80013" cy="80013"/>
          </a:xfrm>
          <a:prstGeom prst="rect">
            <a:avLst/>
          </a:prstGeom>
        </p:spPr>
      </p:pic>
      <p:sp>
        <p:nvSpPr>
          <p:cNvPr id="6" name="Text 0"/>
          <p:cNvSpPr/>
          <p:nvPr/>
        </p:nvSpPr>
        <p:spPr>
          <a:xfrm>
            <a:off x="457215" y="383022"/>
            <a:ext cx="1285497" cy="411493"/>
          </a:xfrm>
          <a:prstGeom prst="rect">
            <a:avLst/>
          </a:prstGeom>
          <a:noFill/>
        </p:spPr>
        <p:txBody>
          <a:bodyPr wrap="square" rtlCol="0" anchor="ctr"/>
          <a:lstStyle/>
          <a:p>
            <a:pPr marL="0" indent="0" algn="l">
              <a:buNone/>
            </a:pPr>
            <a:r>
              <a:rPr lang="zh-CN" altLang="en-US" sz="1465" dirty="0"/>
              <a:t>游戏方向简历：</a:t>
            </a:r>
            <a:endParaRPr lang="en-US" sz="1465" dirty="0"/>
          </a:p>
        </p:txBody>
      </p:sp>
      <p:pic>
        <p:nvPicPr>
          <p:cNvPr id="9" name="图片 8"/>
          <p:cNvPicPr>
            <a:picLocks noChangeAspect="1"/>
          </p:cNvPicPr>
          <p:nvPr/>
        </p:nvPicPr>
        <p:blipFill>
          <a:blip r:embed="rId3"/>
          <a:stretch>
            <a:fillRect/>
          </a:stretch>
        </p:blipFill>
        <p:spPr>
          <a:xfrm>
            <a:off x="1835720" y="135525"/>
            <a:ext cx="2767191" cy="4907410"/>
          </a:xfrm>
          <a:prstGeom prst="rect">
            <a:avLst/>
          </a:prstGeom>
        </p:spPr>
      </p:pic>
      <p:pic>
        <p:nvPicPr>
          <p:cNvPr id="11" name="图片 10"/>
          <p:cNvPicPr>
            <a:picLocks noChangeAspect="1"/>
          </p:cNvPicPr>
          <p:nvPr/>
        </p:nvPicPr>
        <p:blipFill rotWithShape="1">
          <a:blip r:embed="rId4"/>
          <a:srcRect b="4451"/>
          <a:stretch>
            <a:fillRect/>
          </a:stretch>
        </p:blipFill>
        <p:spPr>
          <a:xfrm>
            <a:off x="6213905" y="228103"/>
            <a:ext cx="2802023" cy="4722254"/>
          </a:xfrm>
          <a:prstGeom prst="rect">
            <a:avLst/>
          </a:prstGeom>
        </p:spPr>
      </p:pic>
      <p:sp>
        <p:nvSpPr>
          <p:cNvPr id="12" name="Text 0"/>
          <p:cNvSpPr/>
          <p:nvPr/>
        </p:nvSpPr>
        <p:spPr>
          <a:xfrm>
            <a:off x="4695920" y="444937"/>
            <a:ext cx="1285497" cy="411493"/>
          </a:xfrm>
          <a:prstGeom prst="rect">
            <a:avLst/>
          </a:prstGeom>
          <a:noFill/>
        </p:spPr>
        <p:txBody>
          <a:bodyPr wrap="square" rtlCol="0" anchor="ctr"/>
          <a:lstStyle/>
          <a:p>
            <a:pPr marL="0" indent="0" algn="l">
              <a:buNone/>
            </a:pPr>
            <a:r>
              <a:rPr lang="zh-CN" altLang="en-US" sz="1465" dirty="0"/>
              <a:t>其他方向简历：</a:t>
            </a:r>
            <a:endParaRPr lang="en-US" sz="146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1"/>
          <a:stretch>
            <a:fillRect/>
          </a:stretch>
        </p:blipFill>
        <p:spPr>
          <a:xfrm>
            <a:off x="280045" y="1137427"/>
            <a:ext cx="2651846" cy="2857593"/>
          </a:xfrm>
          <a:prstGeom prst="rect">
            <a:avLst/>
          </a:prstGeom>
        </p:spPr>
      </p:pic>
      <p:pic>
        <p:nvPicPr>
          <p:cNvPr id="4" name="Image 2" descr="preencoded.png"/>
          <p:cNvPicPr>
            <a:picLocks noChangeAspect="1"/>
          </p:cNvPicPr>
          <p:nvPr/>
        </p:nvPicPr>
        <p:blipFill>
          <a:blip r:embed="rId2"/>
          <a:stretch>
            <a:fillRect/>
          </a:stretch>
        </p:blipFill>
        <p:spPr>
          <a:xfrm>
            <a:off x="-5715" y="534475"/>
            <a:ext cx="342911" cy="28576"/>
          </a:xfrm>
          <a:prstGeom prst="rect">
            <a:avLst/>
          </a:prstGeom>
        </p:spPr>
      </p:pic>
      <p:pic>
        <p:nvPicPr>
          <p:cNvPr id="5" name="Image 3" descr="preencoded.png"/>
          <p:cNvPicPr>
            <a:picLocks noChangeAspect="1"/>
          </p:cNvPicPr>
          <p:nvPr/>
        </p:nvPicPr>
        <p:blipFill>
          <a:blip r:embed="rId3"/>
          <a:stretch>
            <a:fillRect/>
          </a:stretch>
        </p:blipFill>
        <p:spPr>
          <a:xfrm>
            <a:off x="291474" y="505899"/>
            <a:ext cx="80013" cy="80013"/>
          </a:xfrm>
          <a:prstGeom prst="rect">
            <a:avLst/>
          </a:prstGeom>
        </p:spPr>
      </p:pic>
      <p:sp>
        <p:nvSpPr>
          <p:cNvPr id="6" name="Text 0"/>
          <p:cNvSpPr/>
          <p:nvPr/>
        </p:nvSpPr>
        <p:spPr>
          <a:xfrm>
            <a:off x="457215" y="383022"/>
            <a:ext cx="2757011"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 秋招</a:t>
            </a:r>
            <a:r>
              <a:rPr lang="en-US" sz="1465" b="1" dirty="0" err="1">
                <a:solidFill>
                  <a:srgbClr val="000000"/>
                </a:solidFill>
                <a:latin typeface="Source Han Sans CN" pitchFamily="34" charset="0"/>
                <a:ea typeface="Source Han Sans CN" pitchFamily="34" charset="-122"/>
                <a:cs typeface="Source Han Sans CN" pitchFamily="34" charset="-120"/>
              </a:rPr>
              <a:t>简历</a:t>
            </a:r>
            <a:r>
              <a:rPr lang="zh-CN" altLang="en-US" sz="1465" b="1" dirty="0">
                <a:solidFill>
                  <a:srgbClr val="000000"/>
                </a:solidFill>
                <a:latin typeface="Source Han Sans CN" pitchFamily="34" charset="0"/>
                <a:ea typeface="Source Han Sans CN" pitchFamily="34" charset="-122"/>
                <a:cs typeface="Source Han Sans CN" pitchFamily="34" charset="-120"/>
              </a:rPr>
              <a:t>和项目</a:t>
            </a:r>
            <a:r>
              <a:rPr lang="en-US" sz="1465" b="1" dirty="0" err="1">
                <a:solidFill>
                  <a:srgbClr val="000000"/>
                </a:solidFill>
                <a:latin typeface="Source Han Sans CN" pitchFamily="34" charset="0"/>
                <a:ea typeface="Source Han Sans CN" pitchFamily="34" charset="-122"/>
                <a:cs typeface="Source Han Sans CN" pitchFamily="34" charset="-120"/>
              </a:rPr>
              <a:t>相关的准备</a:t>
            </a:r>
            <a:endParaRPr lang="en-US" sz="1465" dirty="0"/>
          </a:p>
        </p:txBody>
      </p:sp>
      <p:sp>
        <p:nvSpPr>
          <p:cNvPr id="7" name="Text 1"/>
          <p:cNvSpPr/>
          <p:nvPr/>
        </p:nvSpPr>
        <p:spPr>
          <a:xfrm>
            <a:off x="457216" y="2292231"/>
            <a:ext cx="1660094" cy="240038"/>
          </a:xfrm>
          <a:prstGeom prst="rect">
            <a:avLst/>
          </a:prstGeom>
          <a:noFill/>
        </p:spPr>
        <p:txBody>
          <a:bodyPr wrap="square" rtlCol="0" anchor="ctr"/>
          <a:lstStyle/>
          <a:p>
            <a:pPr marL="0" indent="0" algn="l">
              <a:buNone/>
            </a:pPr>
            <a:r>
              <a:rPr lang="zh-CN" altLang="en-US" sz="1625" b="1" dirty="0">
                <a:solidFill>
                  <a:srgbClr val="000000"/>
                </a:solidFill>
                <a:latin typeface="Source Han Sans CN" pitchFamily="34" charset="0"/>
                <a:ea typeface="Source Han Sans CN" pitchFamily="34" charset="-122"/>
                <a:cs typeface="Source Han Sans CN" pitchFamily="34" charset="-120"/>
              </a:rPr>
              <a:t>更新</a:t>
            </a:r>
            <a:r>
              <a:rPr lang="en-US" sz="1625" b="1" dirty="0" err="1">
                <a:solidFill>
                  <a:srgbClr val="000000"/>
                </a:solidFill>
                <a:latin typeface="Source Han Sans CN" pitchFamily="34" charset="0"/>
                <a:ea typeface="Source Han Sans CN" pitchFamily="34" charset="-122"/>
                <a:cs typeface="Source Han Sans CN" pitchFamily="34" charset="-120"/>
              </a:rPr>
              <a:t>个人简历</a:t>
            </a:r>
            <a:endParaRPr lang="en-US" sz="1625" dirty="0"/>
          </a:p>
        </p:txBody>
      </p:sp>
      <p:sp>
        <p:nvSpPr>
          <p:cNvPr id="8" name="Text 2"/>
          <p:cNvSpPr/>
          <p:nvPr/>
        </p:nvSpPr>
        <p:spPr>
          <a:xfrm>
            <a:off x="457215" y="2571814"/>
            <a:ext cx="2297505" cy="1279529"/>
          </a:xfrm>
          <a:prstGeom prst="rect">
            <a:avLst/>
          </a:prstGeom>
          <a:noFill/>
        </p:spPr>
        <p:txBody>
          <a:bodyPr wrap="square" rtlCol="0" anchor="ctr"/>
          <a:lstStyle/>
          <a:p>
            <a:pPr>
              <a:lnSpc>
                <a:spcPct val="150000"/>
              </a:lnSpc>
            </a:pPr>
            <a:r>
              <a:rPr lang="zh-CN" altLang="en-US" sz="975" dirty="0">
                <a:latin typeface="Segoe UI Black" panose="020B0A02040204020203" pitchFamily="34" charset="0"/>
                <a:ea typeface="Segoe UI Black" panose="020B0A02040204020203" pitchFamily="34" charset="0"/>
                <a:cs typeface="Source Han Sans CN" pitchFamily="34" charset="-120"/>
              </a:rPr>
              <a:t>除了</a:t>
            </a:r>
            <a:r>
              <a:rPr lang="en-US" sz="975" dirty="0" err="1">
                <a:latin typeface="Segoe UI Black" panose="020B0A02040204020203" pitchFamily="34" charset="0"/>
                <a:ea typeface="Segoe UI Black" panose="020B0A02040204020203" pitchFamily="34" charset="0"/>
                <a:cs typeface="Source Han Sans CN" pitchFamily="34" charset="-120"/>
              </a:rPr>
              <a:t>重点</a:t>
            </a:r>
            <a:r>
              <a:rPr lang="zh-CN" altLang="en-US" sz="975" dirty="0">
                <a:latin typeface="Segoe UI Black" panose="020B0A02040204020203" pitchFamily="34" charset="0"/>
                <a:ea typeface="Segoe UI Black" panose="020B0A02040204020203" pitchFamily="34" charset="0"/>
                <a:cs typeface="Source Han Sans CN" pitchFamily="34" charset="-120"/>
              </a:rPr>
              <a:t>突出自己掌握的专业知识</a:t>
            </a:r>
            <a:r>
              <a:rPr lang="en-US" sz="975" dirty="0">
                <a:latin typeface="Segoe UI Black" panose="020B0A02040204020203" pitchFamily="34" charset="0"/>
                <a:ea typeface="Segoe UI Black" panose="020B0A02040204020203" pitchFamily="34" charset="0"/>
                <a:cs typeface="Source Han Sans CN" pitchFamily="34" charset="-120"/>
              </a:rPr>
              <a:t>
</a:t>
            </a:r>
            <a:r>
              <a:rPr lang="zh-CN" altLang="en-US" sz="975" dirty="0">
                <a:latin typeface="Segoe UI Black" panose="020B0A02040204020203" pitchFamily="34" charset="0"/>
                <a:ea typeface="Segoe UI Black" panose="020B0A02040204020203" pitchFamily="34" charset="0"/>
                <a:cs typeface="Source Han Sans CN" pitchFamily="34" charset="-120"/>
              </a:rPr>
              <a:t>还要突出实习经历、实习产出、相关亮点等</a:t>
            </a:r>
            <a:endParaRPr lang="en-US" altLang="zh-CN" sz="975" dirty="0">
              <a:latin typeface="Segoe UI Black" panose="020B0A02040204020203" pitchFamily="34" charset="0"/>
              <a:ea typeface="Segoe UI Black" panose="020B0A02040204020203" pitchFamily="34" charset="0"/>
              <a:cs typeface="Source Han Sans CN" pitchFamily="34" charset="-120"/>
            </a:endParaRPr>
          </a:p>
          <a:p>
            <a:pPr>
              <a:lnSpc>
                <a:spcPct val="150000"/>
              </a:lnSpc>
            </a:pPr>
            <a:r>
              <a:rPr lang="zh-CN" altLang="en-US" sz="975" dirty="0">
                <a:latin typeface="Segoe UI Black" panose="020B0A02040204020203" pitchFamily="34" charset="0"/>
                <a:ea typeface="Segoe UI Black" panose="020B0A02040204020203" pitchFamily="34" charset="0"/>
              </a:rPr>
              <a:t>只要是自己会的，消化过了的产出、亮点都可以更新进简历里</a:t>
            </a:r>
            <a:endParaRPr lang="en-US" altLang="zh-CN" sz="975" dirty="0">
              <a:latin typeface="Segoe UI Black" panose="020B0A02040204020203" pitchFamily="34" charset="0"/>
              <a:ea typeface="Segoe UI Black" panose="020B0A02040204020203" pitchFamily="34" charset="0"/>
            </a:endParaRPr>
          </a:p>
          <a:p>
            <a:pPr>
              <a:lnSpc>
                <a:spcPct val="150000"/>
              </a:lnSpc>
            </a:pPr>
            <a:r>
              <a:rPr lang="en-US" altLang="zh-CN" sz="975" dirty="0">
                <a:latin typeface="Nirmala UI" panose="020B0502040204020203" pitchFamily="34" charset="0"/>
                <a:ea typeface="Nirmala UI" panose="020B0502040204020203" pitchFamily="34" charset="0"/>
                <a:cs typeface="Nirmala UI" panose="020B0502040204020203" pitchFamily="34" charset="0"/>
              </a:rPr>
              <a:t>(</a:t>
            </a:r>
            <a:r>
              <a:rPr lang="zh-CN" altLang="en-US" sz="975" dirty="0">
                <a:latin typeface="Segoe UI Black" panose="020B0A02040204020203" pitchFamily="34" charset="0"/>
                <a:ea typeface="Segoe UI Black" panose="020B0A02040204020203" pitchFamily="34" charset="0"/>
              </a:rPr>
              <a:t>不会的不放</a:t>
            </a:r>
            <a:r>
              <a:rPr lang="zh-CN" altLang="en-US" sz="975" dirty="0">
                <a:latin typeface="Nirmala UI" panose="020B0502040204020203" pitchFamily="34" charset="0"/>
                <a:ea typeface="Segoe UI Black" panose="020B0A02040204020203" pitchFamily="34" charset="0"/>
                <a:cs typeface="Nirmala UI" panose="020B0502040204020203" pitchFamily="34" charset="0"/>
              </a:rPr>
              <a:t>≠</a:t>
            </a:r>
            <a:r>
              <a:rPr lang="zh-CN" altLang="en-US" sz="975" dirty="0">
                <a:latin typeface="Segoe UI Black" panose="020B0A02040204020203" pitchFamily="34" charset="0"/>
                <a:ea typeface="Segoe UI Black" panose="020B0A02040204020203" pitchFamily="34" charset="0"/>
              </a:rPr>
              <a:t>没做过的不放</a:t>
            </a:r>
            <a:r>
              <a:rPr lang="en-US" altLang="zh-CN" sz="975" dirty="0">
                <a:latin typeface="Nirmala UI" panose="020B0502040204020203" pitchFamily="34" charset="0"/>
                <a:ea typeface="Nirmala UI" panose="020B0502040204020203" pitchFamily="34" charset="0"/>
                <a:cs typeface="Nirmala UI" panose="020B0502040204020203" pitchFamily="34" charset="0"/>
              </a:rPr>
              <a:t>)</a:t>
            </a:r>
            <a:endParaRPr lang="en-US" sz="975" dirty="0">
              <a:latin typeface="Nirmala UI" panose="020B0502040204020203" pitchFamily="34" charset="0"/>
              <a:ea typeface="Nirmala UI" panose="020B0502040204020203" pitchFamily="34" charset="0"/>
              <a:cs typeface="Nirmala UI" panose="020B0502040204020203" pitchFamily="34" charset="0"/>
            </a:endParaRPr>
          </a:p>
        </p:txBody>
      </p:sp>
      <p:sp>
        <p:nvSpPr>
          <p:cNvPr id="11" name="Text 5"/>
          <p:cNvSpPr/>
          <p:nvPr/>
        </p:nvSpPr>
        <p:spPr>
          <a:xfrm>
            <a:off x="6658611" y="4227968"/>
            <a:ext cx="1846509" cy="219594"/>
          </a:xfrm>
          <a:prstGeom prst="rect">
            <a:avLst/>
          </a:prstGeom>
          <a:noFill/>
        </p:spPr>
        <p:txBody>
          <a:bodyPr wrap="square" rtlCol="0" anchor="ctr"/>
          <a:lstStyle/>
          <a:p>
            <a:pPr marL="0" indent="0" algn="l">
              <a:buNone/>
            </a:pPr>
            <a:r>
              <a:rPr lang="zh-CN" altLang="en-US" sz="1140" b="1" dirty="0">
                <a:solidFill>
                  <a:srgbClr val="666666"/>
                </a:solidFill>
                <a:latin typeface="Source Han Sans CN" pitchFamily="34" charset="0"/>
                <a:ea typeface="Source Han Sans CN" pitchFamily="34" charset="-122"/>
                <a:cs typeface="Source Han Sans CN" pitchFamily="34" charset="-120"/>
              </a:rPr>
              <a:t>简历里实习经历可不能这样</a:t>
            </a:r>
            <a:endParaRPr lang="en-US" sz="1140" b="1" dirty="0"/>
          </a:p>
        </p:txBody>
      </p:sp>
      <p:pic>
        <p:nvPicPr>
          <p:cNvPr id="9" name="图片 8"/>
          <p:cNvPicPr>
            <a:picLocks noChangeAspect="1"/>
          </p:cNvPicPr>
          <p:nvPr/>
        </p:nvPicPr>
        <p:blipFill>
          <a:blip r:embed="rId4"/>
          <a:stretch>
            <a:fillRect/>
          </a:stretch>
        </p:blipFill>
        <p:spPr>
          <a:xfrm>
            <a:off x="3139362" y="413146"/>
            <a:ext cx="2790412" cy="1060434"/>
          </a:xfrm>
          <a:prstGeom prst="rect">
            <a:avLst/>
          </a:prstGeom>
        </p:spPr>
      </p:pic>
      <p:pic>
        <p:nvPicPr>
          <p:cNvPr id="12" name="图片 11"/>
          <p:cNvPicPr>
            <a:picLocks noChangeAspect="1"/>
          </p:cNvPicPr>
          <p:nvPr/>
        </p:nvPicPr>
        <p:blipFill>
          <a:blip r:embed="rId5"/>
          <a:stretch>
            <a:fillRect/>
          </a:stretch>
        </p:blipFill>
        <p:spPr>
          <a:xfrm>
            <a:off x="3139362" y="1585028"/>
            <a:ext cx="2709138" cy="3320629"/>
          </a:xfrm>
          <a:prstGeom prst="rect">
            <a:avLst/>
          </a:prstGeom>
        </p:spPr>
      </p:pic>
      <p:pic>
        <p:nvPicPr>
          <p:cNvPr id="16" name="图片 15"/>
          <p:cNvPicPr>
            <a:picLocks noChangeAspect="1"/>
          </p:cNvPicPr>
          <p:nvPr/>
        </p:nvPicPr>
        <p:blipFill rotWithShape="1">
          <a:blip r:embed="rId6"/>
          <a:srcRect t="8968"/>
          <a:stretch>
            <a:fillRect/>
          </a:stretch>
        </p:blipFill>
        <p:spPr>
          <a:xfrm>
            <a:off x="6181909" y="603796"/>
            <a:ext cx="2682047" cy="3399797"/>
          </a:xfrm>
          <a:prstGeom prst="rect">
            <a:avLst/>
          </a:prstGeom>
        </p:spPr>
      </p:pic>
      <p:cxnSp>
        <p:nvCxnSpPr>
          <p:cNvPr id="18" name="直接箭头连接符 17"/>
          <p:cNvCxnSpPr>
            <a:stCxn id="11" idx="0"/>
          </p:cNvCxnSpPr>
          <p:nvPr/>
        </p:nvCxnSpPr>
        <p:spPr>
          <a:xfrm flipV="1">
            <a:off x="7581866" y="4021336"/>
            <a:ext cx="0" cy="20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929775" y="1137427"/>
            <a:ext cx="2521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3994915" y="1280306"/>
            <a:ext cx="5155098" cy="2583264"/>
          </a:xfrm>
          <a:prstGeom prst="rect">
            <a:avLst/>
          </a:prstGeom>
        </p:spPr>
      </p:pic>
      <p:pic>
        <p:nvPicPr>
          <p:cNvPr id="3" name="Image 1" descr="preencoded.png"/>
          <p:cNvPicPr>
            <a:picLocks noChangeAspect="1"/>
          </p:cNvPicPr>
          <p:nvPr/>
        </p:nvPicPr>
        <p:blipFill>
          <a:blip r:embed="rId2"/>
          <a:stretch>
            <a:fillRect/>
          </a:stretch>
        </p:blipFill>
        <p:spPr>
          <a:xfrm>
            <a:off x="-5715" y="1280306"/>
            <a:ext cx="4012061" cy="2583264"/>
          </a:xfrm>
          <a:prstGeom prst="rect">
            <a:avLst/>
          </a:prstGeom>
        </p:spPr>
      </p:pic>
      <p:sp>
        <p:nvSpPr>
          <p:cNvPr id="4" name="Text 0"/>
          <p:cNvSpPr/>
          <p:nvPr/>
        </p:nvSpPr>
        <p:spPr>
          <a:xfrm>
            <a:off x="4446415" y="2263318"/>
            <a:ext cx="4172086" cy="617240"/>
          </a:xfrm>
          <a:prstGeom prst="rect">
            <a:avLst/>
          </a:prstGeom>
          <a:noFill/>
        </p:spPr>
        <p:txBody>
          <a:bodyPr wrap="square" rtlCol="0" anchor="ctr"/>
          <a:lstStyle/>
          <a:p>
            <a:pPr marL="0" indent="0" algn="l">
              <a:buNone/>
            </a:pPr>
            <a:r>
              <a:rPr lang="en-US" sz="2195" b="1" dirty="0" err="1">
                <a:solidFill>
                  <a:srgbClr val="000000"/>
                </a:solidFill>
                <a:latin typeface="Source Han Sans CN" pitchFamily="34" charset="0"/>
                <a:ea typeface="Source Han Sans CN" pitchFamily="34" charset="-122"/>
                <a:cs typeface="Source Han Sans CN" pitchFamily="34" charset="-120"/>
              </a:rPr>
              <a:t>笔试、面试相关</a:t>
            </a:r>
            <a:endParaRPr lang="en-US" sz="219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1"/>
          <a:stretch>
            <a:fillRect/>
          </a:stretch>
        </p:blipFill>
        <p:spPr>
          <a:xfrm>
            <a:off x="-5715" y="534475"/>
            <a:ext cx="342911" cy="28576"/>
          </a:xfrm>
          <a:prstGeom prst="rect">
            <a:avLst/>
          </a:prstGeom>
        </p:spPr>
      </p:pic>
      <p:pic>
        <p:nvPicPr>
          <p:cNvPr id="5" name="Image 3" descr="preencoded.png"/>
          <p:cNvPicPr>
            <a:picLocks noChangeAspect="1"/>
          </p:cNvPicPr>
          <p:nvPr/>
        </p:nvPicPr>
        <p:blipFill>
          <a:blip r:embed="rId2"/>
          <a:stretch>
            <a:fillRect/>
          </a:stretch>
        </p:blipFill>
        <p:spPr>
          <a:xfrm>
            <a:off x="291474" y="505899"/>
            <a:ext cx="80013" cy="80013"/>
          </a:xfrm>
          <a:prstGeom prst="rect">
            <a:avLst/>
          </a:prstGeom>
        </p:spPr>
      </p:pic>
      <p:sp>
        <p:nvSpPr>
          <p:cNvPr id="7" name="Text 1"/>
          <p:cNvSpPr/>
          <p:nvPr/>
        </p:nvSpPr>
        <p:spPr>
          <a:xfrm>
            <a:off x="571519" y="1327626"/>
            <a:ext cx="3886327" cy="308620"/>
          </a:xfrm>
          <a:prstGeom prst="rect">
            <a:avLst/>
          </a:prstGeom>
          <a:noFill/>
        </p:spPr>
        <p:txBody>
          <a:bodyPr wrap="square" rtlCol="0" anchor="ctr"/>
          <a:lstStyle/>
          <a:p>
            <a:pPr marL="0" indent="0" algn="l">
              <a:buNone/>
            </a:pPr>
            <a:r>
              <a:rPr lang="en-US" sz="1095" b="1" dirty="0" err="1">
                <a:solidFill>
                  <a:srgbClr val="000000"/>
                </a:solidFill>
                <a:latin typeface="Source Han Sans CN" pitchFamily="34" charset="0"/>
                <a:ea typeface="Source Han Sans CN" pitchFamily="34" charset="-122"/>
                <a:cs typeface="Source Han Sans CN" pitchFamily="34" charset="-120"/>
              </a:rPr>
              <a:t>笔试</a:t>
            </a:r>
            <a:r>
              <a:rPr lang="zh-CN" altLang="en-US" sz="1095" b="1" dirty="0">
                <a:solidFill>
                  <a:srgbClr val="000000"/>
                </a:solidFill>
                <a:latin typeface="Source Han Sans CN" pitchFamily="34" charset="0"/>
                <a:ea typeface="Source Han Sans CN" pitchFamily="34" charset="-122"/>
                <a:cs typeface="Source Han Sans CN" pitchFamily="34" charset="-120"/>
              </a:rPr>
              <a:t>准备：</a:t>
            </a:r>
            <a:endParaRPr lang="en-US" sz="1095" dirty="0"/>
          </a:p>
        </p:txBody>
      </p:sp>
      <p:sp>
        <p:nvSpPr>
          <p:cNvPr id="8" name="Text 2"/>
          <p:cNvSpPr/>
          <p:nvPr/>
        </p:nvSpPr>
        <p:spPr>
          <a:xfrm>
            <a:off x="571519" y="1546147"/>
            <a:ext cx="3886327" cy="1185481"/>
          </a:xfrm>
          <a:prstGeom prst="rect">
            <a:avLst/>
          </a:prstGeom>
          <a:noFill/>
        </p:spPr>
        <p:txBody>
          <a:bodyPr wrap="square" rtlCol="0" anchor="ctr"/>
          <a:lstStyle/>
          <a:p>
            <a:pPr marL="0" indent="0" algn="just">
              <a:lnSpc>
                <a:spcPct val="150000"/>
              </a:lnSpc>
              <a:buNone/>
            </a:pPr>
            <a:r>
              <a:rPr lang="en-US" altLang="zh-CN" sz="975" dirty="0" err="1">
                <a:solidFill>
                  <a:srgbClr val="666666"/>
                </a:solidFill>
                <a:latin typeface="+mn-ea"/>
                <a:cs typeface="Arial" panose="020B0604020202020204" pitchFamily="34" charset="0"/>
              </a:rPr>
              <a:t>LeetCode</a:t>
            </a:r>
            <a:r>
              <a:rPr lang="en-US" altLang="zh-CN" sz="975" dirty="0">
                <a:solidFill>
                  <a:srgbClr val="666666"/>
                </a:solidFill>
                <a:latin typeface="+mn-ea"/>
                <a:cs typeface="Arial" panose="020B0604020202020204" pitchFamily="34" charset="0"/>
              </a:rPr>
              <a:t> HOT100</a:t>
            </a:r>
            <a:endParaRPr lang="en-US" altLang="zh-CN" sz="975" dirty="0">
              <a:solidFill>
                <a:srgbClr val="666666"/>
              </a:solidFill>
              <a:latin typeface="+mn-ea"/>
              <a:cs typeface="Arial" panose="020B0604020202020204" pitchFamily="34" charset="0"/>
            </a:endParaRPr>
          </a:p>
          <a:p>
            <a:pPr marL="0" indent="0" algn="just">
              <a:lnSpc>
                <a:spcPct val="150000"/>
              </a:lnSpc>
              <a:buNone/>
            </a:pPr>
            <a:r>
              <a:rPr lang="zh-CN" altLang="en-US" sz="975" dirty="0">
                <a:solidFill>
                  <a:srgbClr val="666666"/>
                </a:solidFill>
                <a:latin typeface="+mn-ea"/>
                <a:cs typeface="Arial" panose="020B0604020202020204" pitchFamily="34" charset="0"/>
              </a:rPr>
              <a:t>代码随想录</a:t>
            </a:r>
            <a:endParaRPr lang="en-US" altLang="zh-CN" sz="975" dirty="0">
              <a:solidFill>
                <a:srgbClr val="666666"/>
              </a:solidFill>
              <a:latin typeface="+mn-ea"/>
              <a:cs typeface="Arial" panose="020B0604020202020204" pitchFamily="34" charset="0"/>
            </a:endParaRPr>
          </a:p>
          <a:p>
            <a:pPr marL="0" indent="0" algn="just">
              <a:lnSpc>
                <a:spcPct val="150000"/>
              </a:lnSpc>
              <a:buNone/>
            </a:pPr>
            <a:r>
              <a:rPr lang="en-US" altLang="zh-CN" sz="975" dirty="0">
                <a:solidFill>
                  <a:srgbClr val="666666"/>
                </a:solidFill>
                <a:latin typeface="+mn-ea"/>
                <a:cs typeface="Arial" panose="020B0604020202020204" pitchFamily="34" charset="0"/>
              </a:rPr>
              <a:t>CS-Notes</a:t>
            </a:r>
            <a:endParaRPr lang="en-US" altLang="zh-CN" sz="975" dirty="0">
              <a:solidFill>
                <a:srgbClr val="666666"/>
              </a:solidFill>
              <a:latin typeface="+mn-ea"/>
              <a:cs typeface="Arial" panose="020B0604020202020204" pitchFamily="34" charset="0"/>
            </a:endParaRPr>
          </a:p>
          <a:p>
            <a:pPr marL="0" indent="0" algn="just">
              <a:lnSpc>
                <a:spcPct val="150000"/>
              </a:lnSpc>
              <a:buNone/>
            </a:pPr>
            <a:r>
              <a:rPr lang="zh-CN" altLang="en-US" sz="975" dirty="0">
                <a:latin typeface="+mn-ea"/>
                <a:cs typeface="Arial" panose="020B0604020202020204" pitchFamily="34" charset="0"/>
              </a:rPr>
              <a:t>万诺</a:t>
            </a:r>
            <a:r>
              <a:rPr lang="en-US" altLang="zh-CN" sz="975" dirty="0">
                <a:latin typeface="+mn-ea"/>
                <a:cs typeface="Arial" panose="020B0604020202020204" pitchFamily="34" charset="0"/>
              </a:rPr>
              <a:t>Coding</a:t>
            </a:r>
            <a:r>
              <a:rPr lang="zh-CN" altLang="en-US" sz="975" dirty="0">
                <a:latin typeface="+mn-ea"/>
                <a:cs typeface="Arial" panose="020B0604020202020204" pitchFamily="34" charset="0"/>
              </a:rPr>
              <a:t>公众号</a:t>
            </a:r>
            <a:endParaRPr lang="en-US" altLang="zh-CN" sz="975" dirty="0">
              <a:latin typeface="+mn-ea"/>
              <a:cs typeface="Arial" panose="020B0604020202020204" pitchFamily="34" charset="0"/>
            </a:endParaRPr>
          </a:p>
          <a:p>
            <a:pPr marL="0" indent="0" algn="just">
              <a:lnSpc>
                <a:spcPct val="150000"/>
              </a:lnSpc>
              <a:buNone/>
            </a:pPr>
            <a:r>
              <a:rPr lang="zh-CN" altLang="en-US" sz="975" dirty="0">
                <a:latin typeface="+mn-ea"/>
                <a:cs typeface="Arial" panose="020B0604020202020204" pitchFamily="34" charset="0"/>
              </a:rPr>
              <a:t>检索公司有无往年笔试题库</a:t>
            </a:r>
            <a:endParaRPr lang="en-US" sz="975" dirty="0">
              <a:latin typeface="+mn-ea"/>
              <a:cs typeface="Arial" panose="020B0604020202020204" pitchFamily="34" charset="0"/>
            </a:endParaRPr>
          </a:p>
        </p:txBody>
      </p:sp>
      <p:sp>
        <p:nvSpPr>
          <p:cNvPr id="9" name="Text 3"/>
          <p:cNvSpPr/>
          <p:nvPr/>
        </p:nvSpPr>
        <p:spPr>
          <a:xfrm>
            <a:off x="4686453" y="2983432"/>
            <a:ext cx="3886327" cy="308620"/>
          </a:xfrm>
          <a:prstGeom prst="rect">
            <a:avLst/>
          </a:prstGeom>
          <a:noFill/>
        </p:spPr>
        <p:txBody>
          <a:bodyPr wrap="square" rtlCol="0" anchor="ctr"/>
          <a:lstStyle/>
          <a:p>
            <a:pPr marL="0" indent="0" algn="l">
              <a:buNone/>
            </a:pPr>
            <a:r>
              <a:rPr lang="en-US" sz="1095" b="1" dirty="0" err="1">
                <a:solidFill>
                  <a:srgbClr val="000000"/>
                </a:solidFill>
                <a:latin typeface="Source Han Sans CN" pitchFamily="34" charset="0"/>
                <a:ea typeface="Source Han Sans CN" pitchFamily="34" charset="-122"/>
                <a:cs typeface="Source Han Sans CN" pitchFamily="34" charset="-120"/>
              </a:rPr>
              <a:t>面试准备</a:t>
            </a:r>
            <a:endParaRPr lang="en-US" sz="1095" dirty="0"/>
          </a:p>
        </p:txBody>
      </p:sp>
      <p:sp>
        <p:nvSpPr>
          <p:cNvPr id="10" name="Text 4"/>
          <p:cNvSpPr/>
          <p:nvPr/>
        </p:nvSpPr>
        <p:spPr>
          <a:xfrm>
            <a:off x="4686453" y="3349204"/>
            <a:ext cx="3886327" cy="617240"/>
          </a:xfrm>
          <a:prstGeom prst="rect">
            <a:avLst/>
          </a:prstGeom>
          <a:noFill/>
        </p:spPr>
        <p:txBody>
          <a:bodyPr wrap="square" rtlCol="0" anchor="ctr"/>
          <a:lstStyle/>
          <a:p>
            <a:pPr algn="just">
              <a:lnSpc>
                <a:spcPct val="150000"/>
              </a:lnSpc>
            </a:pPr>
            <a:r>
              <a:rPr lang="zh-CN" altLang="en-US" sz="975" dirty="0">
                <a:solidFill>
                  <a:srgbClr val="666666"/>
                </a:solidFill>
                <a:latin typeface="+mn-ea"/>
                <a:cs typeface="Arial" panose="020B0604020202020204" pitchFamily="34" charset="0"/>
              </a:rPr>
              <a:t>八股：</a:t>
            </a:r>
            <a:r>
              <a:rPr lang="en-US" altLang="zh-CN" sz="975" dirty="0" err="1">
                <a:solidFill>
                  <a:srgbClr val="666666"/>
                </a:solidFill>
                <a:latin typeface="+mn-ea"/>
                <a:cs typeface="Arial" panose="020B0604020202020204" pitchFamily="34" charset="0"/>
              </a:rPr>
              <a:t>Javaguide</a:t>
            </a:r>
            <a:r>
              <a:rPr lang="zh-CN" altLang="en-US" sz="975" dirty="0">
                <a:solidFill>
                  <a:srgbClr val="666666"/>
                </a:solidFill>
                <a:latin typeface="+mn-ea"/>
                <a:cs typeface="Arial" panose="020B0604020202020204" pitchFamily="34" charset="0"/>
              </a:rPr>
              <a:t>、小林</a:t>
            </a:r>
            <a:r>
              <a:rPr lang="en-US" altLang="zh-CN" sz="975" dirty="0">
                <a:solidFill>
                  <a:srgbClr val="666666"/>
                </a:solidFill>
                <a:latin typeface="+mn-ea"/>
                <a:cs typeface="Arial" panose="020B0604020202020204" pitchFamily="34" charset="0"/>
              </a:rPr>
              <a:t>coding</a:t>
            </a:r>
            <a:r>
              <a:rPr lang="zh-CN" altLang="en-US" sz="975" dirty="0">
                <a:solidFill>
                  <a:srgbClr val="666666"/>
                </a:solidFill>
                <a:latin typeface="+mn-ea"/>
                <a:cs typeface="Arial" panose="020B0604020202020204" pitchFamily="34" charset="0"/>
              </a:rPr>
              <a:t>、</a:t>
            </a:r>
            <a:r>
              <a:rPr lang="en-US" altLang="zh-CN" sz="975" dirty="0">
                <a:solidFill>
                  <a:srgbClr val="666666"/>
                </a:solidFill>
                <a:latin typeface="+mn-ea"/>
                <a:cs typeface="Arial" panose="020B0604020202020204" pitchFamily="34" charset="0"/>
              </a:rPr>
              <a:t>CS-Notes</a:t>
            </a:r>
            <a:r>
              <a:rPr lang="zh-CN" altLang="en-US" sz="975" dirty="0">
                <a:solidFill>
                  <a:srgbClr val="666666"/>
                </a:solidFill>
                <a:latin typeface="+mn-ea"/>
                <a:cs typeface="Arial" panose="020B0604020202020204" pitchFamily="34" charset="0"/>
              </a:rPr>
              <a:t>、知乎及其他</a:t>
            </a:r>
            <a:endParaRPr lang="en-US" altLang="zh-CN" sz="975" dirty="0">
              <a:solidFill>
                <a:srgbClr val="666666"/>
              </a:solidFill>
              <a:latin typeface="+mn-ea"/>
              <a:cs typeface="Arial" panose="020B0604020202020204" pitchFamily="34" charset="0"/>
            </a:endParaRPr>
          </a:p>
          <a:p>
            <a:pPr algn="just">
              <a:lnSpc>
                <a:spcPct val="150000"/>
              </a:lnSpc>
            </a:pPr>
            <a:r>
              <a:rPr lang="zh-CN" altLang="en-US" sz="975" dirty="0">
                <a:solidFill>
                  <a:srgbClr val="666666"/>
                </a:solidFill>
                <a:latin typeface="+mn-ea"/>
                <a:cs typeface="Arial" panose="020B0604020202020204" pitchFamily="34" charset="0"/>
              </a:rPr>
              <a:t>面经：牛客、</a:t>
            </a:r>
            <a:r>
              <a:rPr lang="en-US" altLang="zh-CN" sz="975" dirty="0">
                <a:solidFill>
                  <a:srgbClr val="666666"/>
                </a:solidFill>
                <a:latin typeface="+mn-ea"/>
                <a:cs typeface="Arial" panose="020B0604020202020204" pitchFamily="34" charset="0"/>
              </a:rPr>
              <a:t>SSP</a:t>
            </a:r>
            <a:r>
              <a:rPr lang="zh-CN" altLang="en-US" sz="975" dirty="0">
                <a:solidFill>
                  <a:srgbClr val="666666"/>
                </a:solidFill>
                <a:latin typeface="+mn-ea"/>
                <a:cs typeface="Arial" panose="020B0604020202020204" pitchFamily="34" charset="0"/>
              </a:rPr>
              <a:t>面经</a:t>
            </a:r>
            <a:endParaRPr lang="en-US" sz="975" dirty="0">
              <a:solidFill>
                <a:srgbClr val="666666"/>
              </a:solidFill>
              <a:latin typeface="+mn-ea"/>
              <a:cs typeface="Arial" panose="020B0604020202020204" pitchFamily="34" charset="0"/>
            </a:endParaRPr>
          </a:p>
        </p:txBody>
      </p:sp>
      <p:pic>
        <p:nvPicPr>
          <p:cNvPr id="12" name="Image 1" descr="preencoded.png"/>
          <p:cNvPicPr>
            <a:picLocks noChangeAspect="1"/>
          </p:cNvPicPr>
          <p:nvPr/>
        </p:nvPicPr>
        <p:blipFill>
          <a:blip r:embed="rId3"/>
          <a:stretch>
            <a:fillRect/>
          </a:stretch>
        </p:blipFill>
        <p:spPr>
          <a:xfrm>
            <a:off x="4560906" y="1297452"/>
            <a:ext cx="4126364" cy="1508809"/>
          </a:xfrm>
          <a:prstGeom prst="rect">
            <a:avLst/>
          </a:prstGeom>
        </p:spPr>
      </p:pic>
      <p:pic>
        <p:nvPicPr>
          <p:cNvPr id="13" name="Image 0" descr="preencoded.png"/>
          <p:cNvPicPr>
            <a:picLocks noChangeAspect="1"/>
          </p:cNvPicPr>
          <p:nvPr/>
        </p:nvPicPr>
        <p:blipFill>
          <a:blip r:embed="rId4"/>
          <a:stretch>
            <a:fillRect/>
          </a:stretch>
        </p:blipFill>
        <p:spPr>
          <a:xfrm>
            <a:off x="457215" y="2806261"/>
            <a:ext cx="4126364" cy="1508809"/>
          </a:xfrm>
          <a:prstGeom prst="rect">
            <a:avLst/>
          </a:prstGeom>
        </p:spPr>
      </p:pic>
      <p:sp>
        <p:nvSpPr>
          <p:cNvPr id="2" name="Text 0"/>
          <p:cNvSpPr/>
          <p:nvPr/>
        </p:nvSpPr>
        <p:spPr>
          <a:xfrm>
            <a:off x="519129" y="357528"/>
            <a:ext cx="2757011" cy="411493"/>
          </a:xfrm>
          <a:prstGeom prst="rect">
            <a:avLst/>
          </a:prstGeom>
          <a:noFill/>
        </p:spPr>
        <p:txBody>
          <a:bodyPr wrap="square" rtlCol="0" anchor="ctr"/>
          <a:lstStyle/>
          <a:p>
            <a:pPr marL="0" indent="0" algn="l">
              <a:buNone/>
            </a:pPr>
            <a:r>
              <a:rPr lang="en-US" sz="1465" b="1" dirty="0">
                <a:solidFill>
                  <a:srgbClr val="000000"/>
                </a:solidFill>
                <a:latin typeface="Source Han Sans CN" pitchFamily="34" charset="0"/>
                <a:ea typeface="Source Han Sans CN" pitchFamily="34" charset="-122"/>
                <a:cs typeface="Source Han Sans CN" pitchFamily="34" charset="-120"/>
              </a:rPr>
              <a:t>笔试、面试相关的准备</a:t>
            </a:r>
            <a:endParaRPr lang="en-US" sz="146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1"/>
          <a:stretch>
            <a:fillRect/>
          </a:stretch>
        </p:blipFill>
        <p:spPr>
          <a:xfrm>
            <a:off x="-5715" y="534475"/>
            <a:ext cx="342911" cy="28576"/>
          </a:xfrm>
          <a:prstGeom prst="rect">
            <a:avLst/>
          </a:prstGeom>
        </p:spPr>
      </p:pic>
      <p:pic>
        <p:nvPicPr>
          <p:cNvPr id="5" name="Image 3" descr="preencoded.png"/>
          <p:cNvPicPr>
            <a:picLocks noChangeAspect="1"/>
          </p:cNvPicPr>
          <p:nvPr/>
        </p:nvPicPr>
        <p:blipFill>
          <a:blip r:embed="rId2"/>
          <a:stretch>
            <a:fillRect/>
          </a:stretch>
        </p:blipFill>
        <p:spPr>
          <a:xfrm>
            <a:off x="291474" y="505899"/>
            <a:ext cx="80013" cy="80013"/>
          </a:xfrm>
          <a:prstGeom prst="rect">
            <a:avLst/>
          </a:prstGeom>
        </p:spPr>
      </p:pic>
      <p:sp>
        <p:nvSpPr>
          <p:cNvPr id="7" name="Text 1"/>
          <p:cNvSpPr/>
          <p:nvPr/>
        </p:nvSpPr>
        <p:spPr>
          <a:xfrm>
            <a:off x="571519" y="1327626"/>
            <a:ext cx="3886327" cy="308620"/>
          </a:xfrm>
          <a:prstGeom prst="rect">
            <a:avLst/>
          </a:prstGeom>
          <a:noFill/>
        </p:spPr>
        <p:txBody>
          <a:bodyPr wrap="square" rtlCol="0" anchor="ctr"/>
          <a:lstStyle/>
          <a:p>
            <a:pPr marL="0" indent="0" algn="l">
              <a:buNone/>
            </a:pPr>
            <a:r>
              <a:rPr lang="en-US" sz="1095" b="1" dirty="0" err="1">
                <a:solidFill>
                  <a:srgbClr val="000000"/>
                </a:solidFill>
                <a:latin typeface="Source Han Sans CN" pitchFamily="34" charset="0"/>
                <a:ea typeface="Source Han Sans CN" pitchFamily="34" charset="-122"/>
                <a:cs typeface="Source Han Sans CN" pitchFamily="34" charset="-120"/>
              </a:rPr>
              <a:t>笔试</a:t>
            </a:r>
            <a:r>
              <a:rPr lang="zh-CN" altLang="en-US" sz="1095" b="1" dirty="0">
                <a:solidFill>
                  <a:srgbClr val="000000"/>
                </a:solidFill>
                <a:latin typeface="Source Han Sans CN" pitchFamily="34" charset="0"/>
                <a:ea typeface="Source Han Sans CN" pitchFamily="34" charset="-122"/>
                <a:cs typeface="Source Han Sans CN" pitchFamily="34" charset="-120"/>
              </a:rPr>
              <a:t>：</a:t>
            </a:r>
            <a:endParaRPr lang="en-US" sz="1095" dirty="0"/>
          </a:p>
        </p:txBody>
      </p:sp>
      <p:sp>
        <p:nvSpPr>
          <p:cNvPr id="8" name="Text 2"/>
          <p:cNvSpPr/>
          <p:nvPr/>
        </p:nvSpPr>
        <p:spPr>
          <a:xfrm>
            <a:off x="571519" y="1698860"/>
            <a:ext cx="3886327" cy="923506"/>
          </a:xfrm>
          <a:prstGeom prst="rect">
            <a:avLst/>
          </a:prstGeom>
          <a:noFill/>
        </p:spPr>
        <p:txBody>
          <a:bodyPr wrap="square" rtlCol="0" anchor="ctr"/>
          <a:lstStyle/>
          <a:p>
            <a:pPr marL="0" indent="0" algn="just">
              <a:lnSpc>
                <a:spcPct val="150000"/>
              </a:lnSpc>
              <a:buNone/>
            </a:pPr>
            <a:r>
              <a:rPr lang="zh-CN" altLang="en-US" sz="975" dirty="0">
                <a:solidFill>
                  <a:srgbClr val="666666"/>
                </a:solidFill>
                <a:latin typeface="+mn-ea"/>
                <a:cs typeface="Arial" panose="020B0604020202020204" pitchFamily="34" charset="0"/>
              </a:rPr>
              <a:t>看</a:t>
            </a:r>
            <a:r>
              <a:rPr lang="en-US" altLang="zh-CN" sz="975" dirty="0">
                <a:solidFill>
                  <a:srgbClr val="666666"/>
                </a:solidFill>
                <a:latin typeface="+mn-ea"/>
                <a:cs typeface="Arial" panose="020B0604020202020204" pitchFamily="34" charset="0"/>
              </a:rPr>
              <a:t>——</a:t>
            </a:r>
            <a:r>
              <a:rPr lang="zh-CN" altLang="en-US" sz="975" dirty="0">
                <a:solidFill>
                  <a:srgbClr val="666666"/>
                </a:solidFill>
                <a:latin typeface="+mn-ea"/>
                <a:cs typeface="Arial" panose="020B0604020202020204" pitchFamily="34" charset="0"/>
              </a:rPr>
              <a:t>不行，动手打代码</a:t>
            </a:r>
            <a:r>
              <a:rPr lang="en-US" altLang="zh-CN" sz="975" dirty="0">
                <a:solidFill>
                  <a:srgbClr val="666666"/>
                </a:solidFill>
                <a:latin typeface="+mn-ea"/>
                <a:cs typeface="Arial" panose="020B0604020202020204" pitchFamily="34" charset="0"/>
              </a:rPr>
              <a:t>——</a:t>
            </a:r>
            <a:r>
              <a:rPr lang="zh-CN" altLang="en-US" sz="975" dirty="0">
                <a:solidFill>
                  <a:srgbClr val="666666"/>
                </a:solidFill>
                <a:latin typeface="+mn-ea"/>
                <a:cs typeface="Arial" panose="020B0604020202020204" pitchFamily="34" charset="0"/>
              </a:rPr>
              <a:t>行</a:t>
            </a:r>
            <a:endParaRPr lang="en-US" altLang="zh-CN" sz="975" dirty="0">
              <a:solidFill>
                <a:srgbClr val="666666"/>
              </a:solidFill>
              <a:latin typeface="+mn-ea"/>
              <a:cs typeface="Arial" panose="020B0604020202020204" pitchFamily="34" charset="0"/>
            </a:endParaRPr>
          </a:p>
          <a:p>
            <a:pPr marL="0" indent="0" algn="just">
              <a:lnSpc>
                <a:spcPct val="150000"/>
              </a:lnSpc>
              <a:buNone/>
            </a:pPr>
            <a:r>
              <a:rPr lang="zh-CN" altLang="en-US" sz="975" dirty="0">
                <a:solidFill>
                  <a:srgbClr val="666666"/>
                </a:solidFill>
                <a:latin typeface="+mn-ea"/>
                <a:cs typeface="Arial" panose="020B0604020202020204" pitchFamily="34" charset="0"/>
              </a:rPr>
              <a:t>分类刷题，覆盖每个类型，便于后面看到题目较快认出考点</a:t>
            </a:r>
            <a:endParaRPr lang="en-US" altLang="zh-CN" sz="975" dirty="0">
              <a:solidFill>
                <a:srgbClr val="666666"/>
              </a:solidFill>
              <a:latin typeface="+mn-ea"/>
              <a:cs typeface="Arial" panose="020B0604020202020204" pitchFamily="34" charset="0"/>
            </a:endParaRPr>
          </a:p>
          <a:p>
            <a:pPr marL="0" indent="0" algn="just">
              <a:lnSpc>
                <a:spcPct val="150000"/>
              </a:lnSpc>
              <a:buNone/>
            </a:pPr>
            <a:r>
              <a:rPr lang="zh-CN" altLang="en-US" sz="975" dirty="0">
                <a:solidFill>
                  <a:srgbClr val="666666"/>
                </a:solidFill>
                <a:latin typeface="+mn-ea"/>
                <a:cs typeface="Arial" panose="020B0604020202020204" pitchFamily="34" charset="0"/>
              </a:rPr>
              <a:t>做好总结或看别人的总结</a:t>
            </a:r>
            <a:endParaRPr lang="en-US" altLang="zh-CN" sz="975" dirty="0">
              <a:solidFill>
                <a:srgbClr val="666666"/>
              </a:solidFill>
              <a:latin typeface="+mn-ea"/>
              <a:cs typeface="Arial" panose="020B0604020202020204" pitchFamily="34" charset="0"/>
            </a:endParaRPr>
          </a:p>
          <a:p>
            <a:pPr marL="0" indent="0" algn="just">
              <a:lnSpc>
                <a:spcPct val="150000"/>
              </a:lnSpc>
              <a:buNone/>
            </a:pPr>
            <a:r>
              <a:rPr lang="zh-CN" altLang="en-US" sz="975" dirty="0">
                <a:solidFill>
                  <a:srgbClr val="666666"/>
                </a:solidFill>
                <a:latin typeface="+mn-ea"/>
                <a:cs typeface="Arial" panose="020B0604020202020204" pitchFamily="34" charset="0"/>
              </a:rPr>
              <a:t>控制做题时间，避免低效思考</a:t>
            </a:r>
            <a:endParaRPr lang="en-US" altLang="zh-CN" sz="975" dirty="0">
              <a:solidFill>
                <a:srgbClr val="666666"/>
              </a:solidFill>
              <a:latin typeface="+mn-ea"/>
              <a:cs typeface="Arial" panose="020B0604020202020204" pitchFamily="34" charset="0"/>
            </a:endParaRPr>
          </a:p>
        </p:txBody>
      </p:sp>
      <p:sp>
        <p:nvSpPr>
          <p:cNvPr id="9" name="Text 3"/>
          <p:cNvSpPr/>
          <p:nvPr/>
        </p:nvSpPr>
        <p:spPr>
          <a:xfrm>
            <a:off x="4686453" y="2983432"/>
            <a:ext cx="3886327" cy="308620"/>
          </a:xfrm>
          <a:prstGeom prst="rect">
            <a:avLst/>
          </a:prstGeom>
          <a:noFill/>
        </p:spPr>
        <p:txBody>
          <a:bodyPr wrap="square" rtlCol="0" anchor="ctr"/>
          <a:lstStyle/>
          <a:p>
            <a:pPr marL="0" indent="0" algn="l">
              <a:buNone/>
            </a:pPr>
            <a:r>
              <a:rPr lang="zh-CN" altLang="en-US" sz="1095" b="1" dirty="0">
                <a:solidFill>
                  <a:srgbClr val="000000"/>
                </a:solidFill>
                <a:latin typeface="Source Han Sans CN" pitchFamily="34" charset="0"/>
                <a:ea typeface="Source Han Sans CN" pitchFamily="34" charset="-122"/>
                <a:cs typeface="Source Han Sans CN" pitchFamily="34" charset="-120"/>
              </a:rPr>
              <a:t>★ </a:t>
            </a:r>
            <a:r>
              <a:rPr lang="en-US" sz="1095" b="1" dirty="0" err="1">
                <a:solidFill>
                  <a:srgbClr val="000000"/>
                </a:solidFill>
                <a:latin typeface="Source Han Sans CN" pitchFamily="34" charset="0"/>
                <a:ea typeface="Source Han Sans CN" pitchFamily="34" charset="-122"/>
                <a:cs typeface="Source Han Sans CN" pitchFamily="34" charset="-120"/>
              </a:rPr>
              <a:t>面试</a:t>
            </a:r>
            <a:r>
              <a:rPr lang="zh-CN" altLang="en-US" sz="1095" b="1" dirty="0">
                <a:solidFill>
                  <a:srgbClr val="000000"/>
                </a:solidFill>
                <a:latin typeface="Source Han Sans CN" pitchFamily="34" charset="0"/>
                <a:ea typeface="Source Han Sans CN" pitchFamily="34" charset="-122"/>
                <a:cs typeface="Source Han Sans CN" pitchFamily="34" charset="-120"/>
              </a:rPr>
              <a:t>：</a:t>
            </a:r>
            <a:endParaRPr lang="en-US" sz="1095" dirty="0"/>
          </a:p>
        </p:txBody>
      </p:sp>
      <p:sp>
        <p:nvSpPr>
          <p:cNvPr id="10" name="Text 4"/>
          <p:cNvSpPr/>
          <p:nvPr/>
        </p:nvSpPr>
        <p:spPr>
          <a:xfrm>
            <a:off x="4686452" y="3270451"/>
            <a:ext cx="3886327" cy="1646394"/>
          </a:xfrm>
          <a:prstGeom prst="rect">
            <a:avLst/>
          </a:prstGeom>
          <a:noFill/>
        </p:spPr>
        <p:txBody>
          <a:bodyPr wrap="square" rtlCol="0" anchor="ctr"/>
          <a:lstStyle/>
          <a:p>
            <a:pPr algn="just">
              <a:lnSpc>
                <a:spcPct val="150000"/>
              </a:lnSpc>
            </a:pPr>
            <a:r>
              <a:rPr lang="zh-CN" altLang="en-US" sz="975" dirty="0">
                <a:solidFill>
                  <a:srgbClr val="666666"/>
                </a:solidFill>
                <a:latin typeface="+mn-ea"/>
                <a:cs typeface="Arial" panose="020B0604020202020204" pitchFamily="34" charset="0"/>
              </a:rPr>
              <a:t>每次面试可以录音，方便后面复盘、反思</a:t>
            </a:r>
            <a:endParaRPr lang="en-US" altLang="zh-CN" sz="975" dirty="0">
              <a:solidFill>
                <a:srgbClr val="666666"/>
              </a:solidFill>
              <a:latin typeface="+mn-ea"/>
              <a:cs typeface="Arial" panose="020B0604020202020204" pitchFamily="34" charset="0"/>
            </a:endParaRPr>
          </a:p>
          <a:p>
            <a:pPr algn="just">
              <a:lnSpc>
                <a:spcPct val="150000"/>
              </a:lnSpc>
            </a:pPr>
            <a:r>
              <a:rPr lang="zh-CN" altLang="en-US" sz="975" dirty="0">
                <a:solidFill>
                  <a:srgbClr val="666666"/>
                </a:solidFill>
                <a:latin typeface="+mn-ea"/>
                <a:cs typeface="Arial" panose="020B0604020202020204" pitchFamily="34" charset="0"/>
              </a:rPr>
              <a:t>一定要提前准备好面试的自我介绍环节，自我介绍有时候能引导面试官后续的专业问题，让你有一定的主动权</a:t>
            </a:r>
            <a:endParaRPr lang="en-US" altLang="zh-CN" sz="975" dirty="0">
              <a:solidFill>
                <a:srgbClr val="666666"/>
              </a:solidFill>
              <a:latin typeface="+mn-ea"/>
              <a:cs typeface="Arial" panose="020B0604020202020204" pitchFamily="34" charset="0"/>
            </a:endParaRPr>
          </a:p>
          <a:p>
            <a:pPr algn="just">
              <a:lnSpc>
                <a:spcPct val="150000"/>
              </a:lnSpc>
            </a:pPr>
            <a:r>
              <a:rPr lang="zh-CN" altLang="en-US" sz="975" dirty="0">
                <a:solidFill>
                  <a:srgbClr val="666666"/>
                </a:solidFill>
                <a:latin typeface="+mn-ea"/>
                <a:cs typeface="Arial" panose="020B0604020202020204" pitchFamily="34" charset="0"/>
              </a:rPr>
              <a:t>注意面部和情绪控制，遇到不会的技术问题不要表现的紧张、慌乱而影响整场面试，可以说过去没有深入思考或学习这方面，尽量避免面试有较长时间的沉默时间</a:t>
            </a:r>
            <a:endParaRPr lang="en-US" altLang="zh-CN" sz="975" dirty="0">
              <a:solidFill>
                <a:srgbClr val="666666"/>
              </a:solidFill>
              <a:latin typeface="+mn-ea"/>
              <a:cs typeface="Arial" panose="020B0604020202020204" pitchFamily="34" charset="0"/>
            </a:endParaRPr>
          </a:p>
          <a:p>
            <a:pPr algn="just">
              <a:lnSpc>
                <a:spcPct val="150000"/>
              </a:lnSpc>
            </a:pPr>
            <a:r>
              <a:rPr lang="zh-CN" altLang="en-US" sz="975" dirty="0">
                <a:solidFill>
                  <a:srgbClr val="666666"/>
                </a:solidFill>
                <a:latin typeface="+mn-ea"/>
                <a:cs typeface="Arial" panose="020B0604020202020204" pitchFamily="34" charset="0"/>
              </a:rPr>
              <a:t>注意用词、语调</a:t>
            </a:r>
            <a:endParaRPr lang="en-US" sz="975" dirty="0">
              <a:solidFill>
                <a:srgbClr val="666666"/>
              </a:solidFill>
              <a:latin typeface="+mn-ea"/>
              <a:cs typeface="Arial" panose="020B0604020202020204" pitchFamily="34" charset="0"/>
            </a:endParaRPr>
          </a:p>
        </p:txBody>
      </p:sp>
      <p:pic>
        <p:nvPicPr>
          <p:cNvPr id="13" name="Image 0" descr="preencoded.png"/>
          <p:cNvPicPr>
            <a:picLocks noChangeAspect="1"/>
          </p:cNvPicPr>
          <p:nvPr/>
        </p:nvPicPr>
        <p:blipFill>
          <a:blip r:embed="rId3"/>
          <a:stretch>
            <a:fillRect/>
          </a:stretch>
        </p:blipFill>
        <p:spPr>
          <a:xfrm>
            <a:off x="457215" y="2806261"/>
            <a:ext cx="4126364" cy="1508809"/>
          </a:xfrm>
          <a:prstGeom prst="rect">
            <a:avLst/>
          </a:prstGeom>
        </p:spPr>
      </p:pic>
      <p:sp>
        <p:nvSpPr>
          <p:cNvPr id="15" name="Text 0"/>
          <p:cNvSpPr/>
          <p:nvPr/>
        </p:nvSpPr>
        <p:spPr>
          <a:xfrm>
            <a:off x="457215" y="383022"/>
            <a:ext cx="2880706"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cs typeface="Source Han Sans CN" pitchFamily="34" charset="-120"/>
              </a:rPr>
              <a:t>个人</a:t>
            </a:r>
            <a:r>
              <a:rPr lang="en-US" sz="1465" b="1" dirty="0" err="1">
                <a:solidFill>
                  <a:srgbClr val="000000"/>
                </a:solidFill>
                <a:latin typeface="Source Han Sans CN" pitchFamily="34" charset="0"/>
                <a:ea typeface="Source Han Sans CN" pitchFamily="34" charset="-122"/>
                <a:cs typeface="Source Han Sans CN" pitchFamily="34" charset="-120"/>
              </a:rPr>
              <a:t>笔试、面试相关的</a:t>
            </a:r>
            <a:r>
              <a:rPr lang="zh-CN" altLang="en-US" sz="1465" b="1" dirty="0">
                <a:solidFill>
                  <a:srgbClr val="000000"/>
                </a:solidFill>
                <a:latin typeface="Source Han Sans CN" pitchFamily="34" charset="0"/>
                <a:ea typeface="Source Han Sans CN" pitchFamily="34" charset="-122"/>
                <a:cs typeface="Source Han Sans CN" pitchFamily="34" charset="-120"/>
              </a:rPr>
              <a:t>经验、反思</a:t>
            </a:r>
            <a:endParaRPr lang="en-US" sz="1465" dirty="0"/>
          </a:p>
        </p:txBody>
      </p:sp>
      <p:pic>
        <p:nvPicPr>
          <p:cNvPr id="16" name="Image 1" descr="preencoded.png"/>
          <p:cNvPicPr>
            <a:picLocks noChangeAspect="1"/>
          </p:cNvPicPr>
          <p:nvPr/>
        </p:nvPicPr>
        <p:blipFill>
          <a:blip r:embed="rId4"/>
          <a:stretch>
            <a:fillRect/>
          </a:stretch>
        </p:blipFill>
        <p:spPr>
          <a:xfrm>
            <a:off x="4560906" y="1297452"/>
            <a:ext cx="4126364" cy="150880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1"/>
          <a:stretch>
            <a:fillRect/>
          </a:stretch>
        </p:blipFill>
        <p:spPr>
          <a:xfrm>
            <a:off x="-5715" y="534475"/>
            <a:ext cx="342911" cy="28576"/>
          </a:xfrm>
          <a:prstGeom prst="rect">
            <a:avLst/>
          </a:prstGeom>
        </p:spPr>
      </p:pic>
      <p:pic>
        <p:nvPicPr>
          <p:cNvPr id="5" name="Image 3" descr="preencoded.png"/>
          <p:cNvPicPr>
            <a:picLocks noChangeAspect="1"/>
          </p:cNvPicPr>
          <p:nvPr/>
        </p:nvPicPr>
        <p:blipFill>
          <a:blip r:embed="rId2"/>
          <a:stretch>
            <a:fillRect/>
          </a:stretch>
        </p:blipFill>
        <p:spPr>
          <a:xfrm>
            <a:off x="291474" y="505899"/>
            <a:ext cx="80013" cy="80013"/>
          </a:xfrm>
          <a:prstGeom prst="rect">
            <a:avLst/>
          </a:prstGeom>
        </p:spPr>
      </p:pic>
      <p:pic>
        <p:nvPicPr>
          <p:cNvPr id="3" name="图片 2"/>
          <p:cNvPicPr>
            <a:picLocks noChangeAspect="1"/>
          </p:cNvPicPr>
          <p:nvPr/>
        </p:nvPicPr>
        <p:blipFill>
          <a:blip r:embed="rId3"/>
          <a:stretch>
            <a:fillRect/>
          </a:stretch>
        </p:blipFill>
        <p:spPr>
          <a:xfrm>
            <a:off x="483156" y="218734"/>
            <a:ext cx="4636497" cy="4706160"/>
          </a:xfrm>
          <a:prstGeom prst="rect">
            <a:avLst/>
          </a:prstGeom>
        </p:spPr>
      </p:pic>
      <p:pic>
        <p:nvPicPr>
          <p:cNvPr id="11" name="图片 10"/>
          <p:cNvPicPr>
            <a:picLocks noChangeAspect="1"/>
          </p:cNvPicPr>
          <p:nvPr/>
        </p:nvPicPr>
        <p:blipFill>
          <a:blip r:embed="rId4"/>
          <a:stretch>
            <a:fillRect/>
          </a:stretch>
        </p:blipFill>
        <p:spPr>
          <a:xfrm>
            <a:off x="5347887" y="585912"/>
            <a:ext cx="2960701" cy="414885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1"/>
          <a:stretch>
            <a:fillRect/>
          </a:stretch>
        </p:blipFill>
        <p:spPr>
          <a:xfrm>
            <a:off x="-5715" y="534475"/>
            <a:ext cx="342911" cy="28576"/>
          </a:xfrm>
          <a:prstGeom prst="rect">
            <a:avLst/>
          </a:prstGeom>
        </p:spPr>
      </p:pic>
      <p:pic>
        <p:nvPicPr>
          <p:cNvPr id="5" name="Image 3" descr="preencoded.png"/>
          <p:cNvPicPr>
            <a:picLocks noChangeAspect="1"/>
          </p:cNvPicPr>
          <p:nvPr/>
        </p:nvPicPr>
        <p:blipFill>
          <a:blip r:embed="rId2"/>
          <a:stretch>
            <a:fillRect/>
          </a:stretch>
        </p:blipFill>
        <p:spPr>
          <a:xfrm>
            <a:off x="291474" y="505899"/>
            <a:ext cx="80013" cy="80013"/>
          </a:xfrm>
          <a:prstGeom prst="rect">
            <a:avLst/>
          </a:prstGeom>
        </p:spPr>
      </p:pic>
      <p:pic>
        <p:nvPicPr>
          <p:cNvPr id="6" name="图片 5"/>
          <p:cNvPicPr>
            <a:picLocks noChangeAspect="1"/>
          </p:cNvPicPr>
          <p:nvPr/>
        </p:nvPicPr>
        <p:blipFill>
          <a:blip r:embed="rId3"/>
          <a:stretch>
            <a:fillRect/>
          </a:stretch>
        </p:blipFill>
        <p:spPr>
          <a:xfrm>
            <a:off x="1594599" y="104"/>
            <a:ext cx="2258087" cy="5143420"/>
          </a:xfrm>
          <a:prstGeom prst="rect">
            <a:avLst/>
          </a:prstGeom>
        </p:spPr>
      </p:pic>
      <p:pic>
        <p:nvPicPr>
          <p:cNvPr id="8" name="图片 7"/>
          <p:cNvPicPr>
            <a:picLocks noChangeAspect="1"/>
          </p:cNvPicPr>
          <p:nvPr/>
        </p:nvPicPr>
        <p:blipFill>
          <a:blip r:embed="rId4"/>
          <a:stretch>
            <a:fillRect/>
          </a:stretch>
        </p:blipFill>
        <p:spPr>
          <a:xfrm>
            <a:off x="4240256" y="105"/>
            <a:ext cx="2258087" cy="5143420"/>
          </a:xfrm>
          <a:prstGeom prst="rect">
            <a:avLst/>
          </a:prstGeom>
        </p:spPr>
      </p:pic>
      <p:pic>
        <p:nvPicPr>
          <p:cNvPr id="10" name="图片 9"/>
          <p:cNvPicPr>
            <a:picLocks noChangeAspect="1"/>
          </p:cNvPicPr>
          <p:nvPr/>
        </p:nvPicPr>
        <p:blipFill>
          <a:blip r:embed="rId5"/>
          <a:stretch>
            <a:fillRect/>
          </a:stretch>
        </p:blipFill>
        <p:spPr>
          <a:xfrm>
            <a:off x="6885913" y="105"/>
            <a:ext cx="2258087" cy="5143420"/>
          </a:xfrm>
          <a:prstGeom prst="rect">
            <a:avLst/>
          </a:prstGeom>
        </p:spPr>
      </p:pic>
      <p:sp>
        <p:nvSpPr>
          <p:cNvPr id="12" name="Text 0"/>
          <p:cNvSpPr/>
          <p:nvPr/>
        </p:nvSpPr>
        <p:spPr>
          <a:xfrm>
            <a:off x="457215" y="383022"/>
            <a:ext cx="2880706"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rPr>
              <a:t>用好</a:t>
            </a:r>
            <a:r>
              <a:rPr lang="en-US" altLang="zh-CN" sz="1465" b="1" dirty="0">
                <a:solidFill>
                  <a:srgbClr val="000000"/>
                </a:solidFill>
                <a:latin typeface="Source Han Sans CN" pitchFamily="34" charset="0"/>
                <a:ea typeface="Source Han Sans CN" pitchFamily="34" charset="-122"/>
              </a:rPr>
              <a:t>GPT</a:t>
            </a:r>
            <a:endParaRPr lang="en-US" sz="146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1"/>
          <a:stretch>
            <a:fillRect/>
          </a:stretch>
        </p:blipFill>
        <p:spPr>
          <a:xfrm>
            <a:off x="-5715" y="534475"/>
            <a:ext cx="342911" cy="28576"/>
          </a:xfrm>
          <a:prstGeom prst="rect">
            <a:avLst/>
          </a:prstGeom>
        </p:spPr>
      </p:pic>
      <p:pic>
        <p:nvPicPr>
          <p:cNvPr id="5" name="Image 3" descr="preencoded.png"/>
          <p:cNvPicPr>
            <a:picLocks noChangeAspect="1"/>
          </p:cNvPicPr>
          <p:nvPr/>
        </p:nvPicPr>
        <p:blipFill>
          <a:blip r:embed="rId2"/>
          <a:stretch>
            <a:fillRect/>
          </a:stretch>
        </p:blipFill>
        <p:spPr>
          <a:xfrm>
            <a:off x="291474" y="505899"/>
            <a:ext cx="80013" cy="80013"/>
          </a:xfrm>
          <a:prstGeom prst="rect">
            <a:avLst/>
          </a:prstGeom>
        </p:spPr>
      </p:pic>
      <p:sp>
        <p:nvSpPr>
          <p:cNvPr id="8" name="Text 2"/>
          <p:cNvSpPr/>
          <p:nvPr/>
        </p:nvSpPr>
        <p:spPr>
          <a:xfrm>
            <a:off x="457215" y="857551"/>
            <a:ext cx="3886327" cy="923506"/>
          </a:xfrm>
          <a:prstGeom prst="rect">
            <a:avLst/>
          </a:prstGeom>
          <a:noFill/>
        </p:spPr>
        <p:txBody>
          <a:bodyPr wrap="square" rtlCol="0" anchor="ctr"/>
          <a:lstStyle/>
          <a:p>
            <a:pPr algn="just">
              <a:lnSpc>
                <a:spcPct val="150000"/>
              </a:lnSpc>
            </a:pPr>
            <a:r>
              <a:rPr lang="zh-CN" altLang="zh-CN" sz="975" dirty="0">
                <a:solidFill>
                  <a:srgbClr val="666666"/>
                </a:solidFill>
                <a:latin typeface="+mn-ea"/>
                <a:cs typeface="Arial" panose="020B0604020202020204" pitchFamily="34" charset="0"/>
              </a:rPr>
              <a:t>看公司评价</a:t>
            </a:r>
            <a:r>
              <a:rPr lang="zh-CN" altLang="en-US" sz="975" dirty="0">
                <a:solidFill>
                  <a:srgbClr val="666666"/>
                </a:solidFill>
                <a:latin typeface="+mn-ea"/>
                <a:cs typeface="Arial" panose="020B0604020202020204" pitchFamily="34" charset="0"/>
              </a:rPr>
              <a:t>、岗位真实状况</a:t>
            </a:r>
            <a:r>
              <a:rPr lang="zh-CN" altLang="zh-CN" sz="975" dirty="0">
                <a:solidFill>
                  <a:srgbClr val="666666"/>
                </a:solidFill>
                <a:latin typeface="+mn-ea"/>
                <a:cs typeface="Arial" panose="020B0604020202020204" pitchFamily="34" charset="0"/>
              </a:rPr>
              <a:t>、业内资讯：脉脉</a:t>
            </a:r>
            <a:endParaRPr lang="zh-CN" altLang="zh-CN" sz="975" dirty="0">
              <a:solidFill>
                <a:srgbClr val="666666"/>
              </a:solidFill>
              <a:latin typeface="+mn-ea"/>
              <a:cs typeface="Arial" panose="020B0604020202020204" pitchFamily="34" charset="0"/>
            </a:endParaRPr>
          </a:p>
          <a:p>
            <a:pPr algn="just">
              <a:lnSpc>
                <a:spcPct val="150000"/>
              </a:lnSpc>
            </a:pPr>
            <a:r>
              <a:rPr lang="zh-CN" altLang="zh-CN" sz="975" dirty="0">
                <a:solidFill>
                  <a:srgbClr val="666666"/>
                </a:solidFill>
                <a:latin typeface="+mn-ea"/>
                <a:cs typeface="Arial" panose="020B0604020202020204" pitchFamily="34" charset="0"/>
              </a:rPr>
              <a:t>薪资情况：</a:t>
            </a:r>
            <a:r>
              <a:rPr lang="en-US" altLang="zh-CN" sz="975" dirty="0" err="1">
                <a:solidFill>
                  <a:srgbClr val="666666"/>
                </a:solidFill>
                <a:latin typeface="+mn-ea"/>
                <a:cs typeface="Arial" panose="020B0604020202020204" pitchFamily="34" charset="0"/>
              </a:rPr>
              <a:t>OfferShow</a:t>
            </a:r>
            <a:r>
              <a:rPr lang="zh-CN" altLang="zh-CN" sz="975" dirty="0">
                <a:solidFill>
                  <a:srgbClr val="666666"/>
                </a:solidFill>
                <a:latin typeface="+mn-ea"/>
                <a:cs typeface="Arial" panose="020B0604020202020204" pitchFamily="34" charset="0"/>
              </a:rPr>
              <a:t>小程序、牛客、脉脉</a:t>
            </a:r>
            <a:endParaRPr lang="en-US" altLang="zh-CN" sz="975" dirty="0">
              <a:solidFill>
                <a:srgbClr val="666666"/>
              </a:solidFill>
              <a:latin typeface="+mn-ea"/>
              <a:cs typeface="Arial" panose="020B0604020202020204" pitchFamily="34" charset="0"/>
            </a:endParaRPr>
          </a:p>
          <a:p>
            <a:pPr algn="just">
              <a:lnSpc>
                <a:spcPct val="150000"/>
              </a:lnSpc>
            </a:pPr>
            <a:r>
              <a:rPr lang="zh-CN" altLang="en-US" sz="975" dirty="0">
                <a:solidFill>
                  <a:srgbClr val="666666"/>
                </a:solidFill>
                <a:latin typeface="+mn-ea"/>
                <a:cs typeface="Arial" panose="020B0604020202020204" pitchFamily="34" charset="0"/>
              </a:rPr>
              <a:t>抱团、了解秋招相关消息：牛客</a:t>
            </a:r>
            <a:endParaRPr lang="en-US" altLang="zh-CN" sz="975" dirty="0">
              <a:solidFill>
                <a:srgbClr val="666666"/>
              </a:solidFill>
              <a:latin typeface="+mn-ea"/>
              <a:cs typeface="Arial" panose="020B0604020202020204" pitchFamily="34" charset="0"/>
            </a:endParaRPr>
          </a:p>
        </p:txBody>
      </p:sp>
      <p:sp>
        <p:nvSpPr>
          <p:cNvPr id="15" name="Text 0"/>
          <p:cNvSpPr/>
          <p:nvPr/>
        </p:nvSpPr>
        <p:spPr>
          <a:xfrm>
            <a:off x="457215" y="383022"/>
            <a:ext cx="2880706"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rPr>
              <a:t>心态</a:t>
            </a:r>
            <a:endParaRPr lang="en-US" sz="146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7" name="流程图: 手动操作 6"/>
          <p:cNvSpPr/>
          <p:nvPr/>
        </p:nvSpPr>
        <p:spPr>
          <a:xfrm rot="1140000">
            <a:off x="5918835" y="-1140460"/>
            <a:ext cx="2424430" cy="7200900"/>
          </a:xfrm>
          <a:prstGeom prst="flowChartManualOperation">
            <a:avLst/>
          </a:prstGeom>
          <a:noFill/>
          <a:ln w="12700">
            <a:solidFill>
              <a:schemeClr val="bg1">
                <a:alpha val="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手动操作 5"/>
          <p:cNvSpPr/>
          <p:nvPr/>
        </p:nvSpPr>
        <p:spPr>
          <a:xfrm rot="780000">
            <a:off x="5537835" y="-1305560"/>
            <a:ext cx="242443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551470" y="814372"/>
            <a:ext cx="3714776" cy="1014730"/>
          </a:xfrm>
          <a:prstGeom prst="rect">
            <a:avLst/>
          </a:prstGeom>
          <a:noFill/>
        </p:spPr>
        <p:txBody>
          <a:bodyPr wrap="square" rtlCol="0">
            <a:spAutoFit/>
          </a:bodyPr>
          <a:lstStyle/>
          <a:p>
            <a:pPr>
              <a:lnSpc>
                <a:spcPct val="150000"/>
              </a:lnSpc>
            </a:pPr>
            <a:r>
              <a:rPr lang="en-US" altLang="zh-CN" sz="40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胡志斌</a:t>
            </a:r>
            <a:endParaRPr lang="en-US" altLang="zh-CN" sz="4000" b="1" dirty="0" smtClean="0">
              <a:solidFill>
                <a:srgbClr val="86FAF7"/>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7" name="椭圆 26"/>
          <p:cNvSpPr/>
          <p:nvPr/>
        </p:nvSpPr>
        <p:spPr>
          <a:xfrm>
            <a:off x="5731329" y="914305"/>
            <a:ext cx="2209800" cy="2209800"/>
          </a:xfrm>
          <a:prstGeom prst="ellipse">
            <a:avLst/>
          </a:prstGeom>
          <a:gradFill>
            <a:gsLst>
              <a:gs pos="0">
                <a:schemeClr val="bg1">
                  <a:alpha val="68000"/>
                </a:schemeClr>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551414" y="1985966"/>
            <a:ext cx="2153686" cy="461665"/>
          </a:xfrm>
          <a:prstGeom prst="rect">
            <a:avLst/>
          </a:prstGeom>
          <a:noFill/>
        </p:spPr>
        <p:txBody>
          <a:bodyPr wrap="square" rtlCol="0">
            <a:spAutoFit/>
          </a:bodyPr>
          <a:lstStyle/>
          <a:p>
            <a:pPr>
              <a:lnSpc>
                <a:spcPct val="150000"/>
              </a:lnSpc>
            </a:pPr>
            <a:r>
              <a:rPr lang="en-US" altLang="zh-CN"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2020</a:t>
            </a:r>
            <a:r>
              <a:rPr lang="zh-CN" altLang="en-US"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年  工学博士</a:t>
            </a:r>
            <a:endParaRPr lang="zh-CN" altLang="en-US" sz="1600" b="1" dirty="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sp>
        <p:nvSpPr>
          <p:cNvPr id="13" name="矩形 12"/>
          <p:cNvSpPr/>
          <p:nvPr/>
        </p:nvSpPr>
        <p:spPr>
          <a:xfrm>
            <a:off x="551414" y="2298110"/>
            <a:ext cx="4572000" cy="784830"/>
          </a:xfrm>
          <a:prstGeom prst="rect">
            <a:avLst/>
          </a:prstGeom>
        </p:spPr>
        <p:txBody>
          <a:bodyPr>
            <a:spAutoFit/>
          </a:bodyPr>
          <a:lstStyle/>
          <a:p>
            <a:pPr>
              <a:lnSpc>
                <a:spcPct val="150000"/>
              </a:lnSpc>
            </a:pPr>
            <a:r>
              <a:rPr lang="zh-CN" altLang="en-US" sz="1000" dirty="0" smtClean="0">
                <a:solidFill>
                  <a:schemeClr val="bg1"/>
                </a:solidFill>
                <a:latin typeface="微软雅黑" panose="020B0503020204020204" pitchFamily="34" charset="-122"/>
                <a:ea typeface="微软雅黑" panose="020B0503020204020204" pitchFamily="34" charset="-122"/>
              </a:rPr>
              <a:t>毕业于华南理工大学，研究方向为机器学习及推荐系统。毕业后作为广东省选调生入职东莞市住房和城乡建设局，先后任行政审批协调科二级主任科员、科技信息科科室负责人、科长。</a:t>
            </a:r>
            <a:endParaRPr lang="en-US" altLang="zh-CN" sz="1000" dirty="0" smtClean="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51414" y="3164247"/>
            <a:ext cx="3347036" cy="418191"/>
          </a:xfrm>
          <a:prstGeom prst="rect">
            <a:avLst/>
          </a:prstGeom>
          <a:noFill/>
        </p:spPr>
        <p:txBody>
          <a:bodyPr wrap="square" rtlCol="0">
            <a:spAutoFit/>
          </a:bodyPr>
          <a:lstStyle/>
          <a:p>
            <a:pPr>
              <a:lnSpc>
                <a:spcPct val="150000"/>
              </a:lnSpc>
            </a:pPr>
            <a:r>
              <a:rPr lang="en-US" altLang="zh-CN"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2020</a:t>
            </a:r>
            <a:r>
              <a:rPr lang="zh-CN" altLang="en-US"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年</a:t>
            </a:r>
            <a:r>
              <a:rPr lang="en-US" altLang="zh-CN"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11</a:t>
            </a:r>
            <a:r>
              <a:rPr lang="zh-CN" altLang="en-US"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月</a:t>
            </a:r>
            <a:r>
              <a:rPr lang="en-US" altLang="zh-CN"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-2022</a:t>
            </a:r>
            <a:r>
              <a:rPr lang="zh-CN" altLang="en-US"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年</a:t>
            </a:r>
            <a:r>
              <a:rPr lang="en-US" altLang="zh-CN"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11</a:t>
            </a:r>
            <a:r>
              <a:rPr lang="zh-CN" altLang="en-US" sz="1600" b="1" dirty="0" smtClean="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rPr>
              <a:t>月</a:t>
            </a:r>
            <a:endParaRPr lang="zh-CN" altLang="en-US" sz="1600" b="1" dirty="0">
              <a:gradFill>
                <a:gsLst>
                  <a:gs pos="34000">
                    <a:srgbClr val="86FAF7"/>
                  </a:gs>
                  <a:gs pos="67000">
                    <a:srgbClr val="00B0F0"/>
                  </a:gs>
                </a:gsLst>
                <a:lin ang="4200000" scaled="0"/>
              </a:gradFill>
              <a:latin typeface="微软雅黑" panose="020B0503020204020204" pitchFamily="34" charset="-122"/>
              <a:ea typeface="微软雅黑" panose="020B0503020204020204" pitchFamily="34" charset="-122"/>
            </a:endParaRPr>
          </a:p>
        </p:txBody>
      </p:sp>
      <p:sp>
        <p:nvSpPr>
          <p:cNvPr id="15" name="矩形 14"/>
          <p:cNvSpPr/>
          <p:nvPr/>
        </p:nvSpPr>
        <p:spPr>
          <a:xfrm>
            <a:off x="551414" y="3581225"/>
            <a:ext cx="4572000" cy="246221"/>
          </a:xfrm>
          <a:prstGeom prst="rect">
            <a:avLst/>
          </a:prstGeom>
        </p:spPr>
        <p:txBody>
          <a:bodyPr>
            <a:spAutoFit/>
          </a:bodyPr>
          <a:lstStyle/>
          <a:p>
            <a:r>
              <a:rPr lang="zh-CN" altLang="en-US" sz="1000" dirty="0" smtClean="0">
                <a:solidFill>
                  <a:schemeClr val="bg1"/>
                </a:solidFill>
                <a:latin typeface="微软雅黑" panose="020B0503020204020204" pitchFamily="34" charset="-122"/>
                <a:ea typeface="微软雅黑" panose="020B0503020204020204" pitchFamily="34" charset="-122"/>
              </a:rPr>
              <a:t>挂职东莞市桥头镇石水口村村委会主任助理，协助分管村建、司法和宣传工作。</a:t>
            </a:r>
            <a:endParaRPr lang="zh-CN" altLang="en-US" sz="1000" dirty="0"/>
          </a:p>
        </p:txBody>
      </p:sp>
      <p:sp>
        <p:nvSpPr>
          <p:cNvPr id="18" name="TextBox 17"/>
          <p:cNvSpPr txBox="1"/>
          <p:nvPr/>
        </p:nvSpPr>
        <p:spPr>
          <a:xfrm>
            <a:off x="551414" y="4022800"/>
            <a:ext cx="7957163" cy="866140"/>
          </a:xfrm>
          <a:prstGeom prst="rect">
            <a:avLst/>
          </a:prstGeom>
          <a:noFill/>
        </p:spPr>
        <p:txBody>
          <a:bodyPr wrap="square" rtlCol="0">
            <a:spAutoFit/>
          </a:bodyPr>
          <a:lstStyle/>
          <a:p>
            <a:pPr algn="just" fontAlgn="auto">
              <a:lnSpc>
                <a:spcPct val="120000"/>
              </a:lnSpc>
            </a:pPr>
            <a:r>
              <a:rPr lang="zh-CN" altLang="en-US"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现为华南师范大学计算机学院校外硕士生导师、东莞市决策咨询委员会青年研究员以及东莞市档案专家。近五年来发表多篇计算机科学领域</a:t>
            </a:r>
            <a:r>
              <a:rPr lang="en-US" altLang="zh-CN"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CCF-A</a:t>
            </a:r>
            <a:r>
              <a:rPr lang="zh-CN" altLang="en-US"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类和中科院一区论文，包括</a:t>
            </a:r>
            <a:r>
              <a:rPr lang="en-US" altLang="zh-CN"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IJCAI</a:t>
            </a:r>
            <a:r>
              <a:rPr lang="zh-CN" altLang="en-US"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a:t>
            </a:r>
            <a:r>
              <a:rPr lang="en-US" altLang="zh-CN"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TKDE</a:t>
            </a:r>
            <a:r>
              <a:rPr lang="zh-CN" altLang="en-US"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a:t>
            </a:r>
            <a:r>
              <a:rPr lang="en-US" altLang="zh-CN"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KBS</a:t>
            </a:r>
            <a:r>
              <a:rPr lang="zh-CN" altLang="en-US"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等，并作为第二完成人参与国家自然科学基金</a:t>
            </a:r>
            <a:r>
              <a:rPr lang="en-US" altLang="zh-CN"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a:t>
            </a:r>
            <a:r>
              <a:rPr lang="zh-CN" altLang="en-US"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rPr>
              <a:t>面上项目。</a:t>
            </a:r>
            <a:endParaRPr lang="zh-CN" altLang="en-US" sz="1400" b="1" dirty="0" smtClean="0">
              <a:gradFill>
                <a:gsLst>
                  <a:gs pos="0">
                    <a:srgbClr val="CCFFFF">
                      <a:lumMod val="67000"/>
                    </a:srgbClr>
                  </a:gs>
                  <a:gs pos="83000">
                    <a:srgbClr val="00B0F0">
                      <a:lumMod val="78000"/>
                      <a:lumOff val="22000"/>
                    </a:srgbClr>
                  </a:gs>
                </a:gsLst>
                <a:lin ang="2700000" scaled="0"/>
              </a:gradFill>
              <a:effectLst/>
              <a:latin typeface="微软雅黑" panose="020B0503020204020204" pitchFamily="34" charset="-122"/>
              <a:ea typeface="微软雅黑" panose="020B0503020204020204" pitchFamily="34" charset="-122"/>
            </a:endParaRPr>
          </a:p>
        </p:txBody>
      </p:sp>
      <p:sp>
        <p:nvSpPr>
          <p:cNvPr id="4" name="矩形 3"/>
          <p:cNvSpPr/>
          <p:nvPr/>
        </p:nvSpPr>
        <p:spPr>
          <a:xfrm>
            <a:off x="0" y="1910080"/>
            <a:ext cx="5248275" cy="76200"/>
          </a:xfrm>
          <a:prstGeom prst="rect">
            <a:avLst/>
          </a:prstGeom>
          <a:gradFill>
            <a:gsLst>
              <a:gs pos="0">
                <a:schemeClr val="bg1">
                  <a:alpha val="0"/>
                </a:schemeClr>
              </a:gs>
              <a:gs pos="100000">
                <a:schemeClr val="bg1">
                  <a:lumMod val="95000"/>
                  <a:lumOff val="5000"/>
                  <a:alpha val="0"/>
                </a:schemeClr>
              </a:gs>
              <a:gs pos="50000">
                <a:schemeClr val="bg1">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C:\Users\Administrator\Desktop\新建文件夹 (8)\志斌2.png"/>
          <p:cNvPicPr>
            <a:picLocks noChangeAspect="1" noChangeArrowheads="1"/>
          </p:cNvPicPr>
          <p:nvPr/>
        </p:nvPicPr>
        <p:blipFill>
          <a:blip r:embed="rId2" cstate="print"/>
          <a:srcRect/>
          <a:stretch>
            <a:fillRect/>
          </a:stretch>
        </p:blipFill>
        <p:spPr bwMode="auto">
          <a:xfrm>
            <a:off x="5690212" y="142938"/>
            <a:ext cx="2293058" cy="320992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1"/>
          <a:stretch>
            <a:fillRect/>
          </a:stretch>
        </p:blipFill>
        <p:spPr>
          <a:xfrm>
            <a:off x="-5715" y="534475"/>
            <a:ext cx="342911" cy="28576"/>
          </a:xfrm>
          <a:prstGeom prst="rect">
            <a:avLst/>
          </a:prstGeom>
        </p:spPr>
      </p:pic>
      <p:pic>
        <p:nvPicPr>
          <p:cNvPr id="5" name="Image 3" descr="preencoded.png"/>
          <p:cNvPicPr>
            <a:picLocks noChangeAspect="1"/>
          </p:cNvPicPr>
          <p:nvPr/>
        </p:nvPicPr>
        <p:blipFill>
          <a:blip r:embed="rId2"/>
          <a:stretch>
            <a:fillRect/>
          </a:stretch>
        </p:blipFill>
        <p:spPr>
          <a:xfrm>
            <a:off x="291474" y="505899"/>
            <a:ext cx="80013" cy="80013"/>
          </a:xfrm>
          <a:prstGeom prst="rect">
            <a:avLst/>
          </a:prstGeom>
        </p:spPr>
      </p:pic>
      <p:sp>
        <p:nvSpPr>
          <p:cNvPr id="8" name="Text 2"/>
          <p:cNvSpPr/>
          <p:nvPr/>
        </p:nvSpPr>
        <p:spPr>
          <a:xfrm>
            <a:off x="457215" y="857551"/>
            <a:ext cx="3886327" cy="1371476"/>
          </a:xfrm>
          <a:prstGeom prst="rect">
            <a:avLst/>
          </a:prstGeom>
          <a:noFill/>
        </p:spPr>
        <p:txBody>
          <a:bodyPr wrap="square" rtlCol="0" anchor="ctr"/>
          <a:lstStyle/>
          <a:p>
            <a:pPr algn="just">
              <a:lnSpc>
                <a:spcPct val="150000"/>
              </a:lnSpc>
            </a:pPr>
            <a:r>
              <a:rPr lang="zh-CN" altLang="en-US" sz="975" dirty="0">
                <a:solidFill>
                  <a:srgbClr val="666666"/>
                </a:solidFill>
                <a:latin typeface="+mn-ea"/>
                <a:cs typeface="Arial" panose="020B0604020202020204" pitchFamily="34" charset="0"/>
              </a:rPr>
              <a:t>未来求职就业的时间跨度较大，从寒假开始准备一直到明年十一、二月，可能一路顺风顺水，也可能遇到些许挫折，比如经历一些离谱、体验极差的面试经历，或者疯狂笔面两三个月也没拿到一个</a:t>
            </a:r>
            <a:r>
              <a:rPr lang="en-US" altLang="zh-CN" sz="975" dirty="0">
                <a:solidFill>
                  <a:srgbClr val="666666"/>
                </a:solidFill>
                <a:latin typeface="+mn-ea"/>
                <a:cs typeface="Arial" panose="020B0604020202020204" pitchFamily="34" charset="0"/>
              </a:rPr>
              <a:t>offer</a:t>
            </a:r>
            <a:r>
              <a:rPr lang="zh-CN" altLang="en-US" sz="975" dirty="0">
                <a:solidFill>
                  <a:srgbClr val="666666"/>
                </a:solidFill>
                <a:latin typeface="+mn-ea"/>
                <a:cs typeface="Arial" panose="020B0604020202020204" pitchFamily="34" charset="0"/>
              </a:rPr>
              <a:t>。但无论过程如何，心态上我们主打乐观、自信，面试有时候玄学的很，把你能准备的技术和沟通部分做好，剩下的就等着开奖了。</a:t>
            </a:r>
            <a:endParaRPr lang="en-US" altLang="zh-CN" sz="975" dirty="0">
              <a:solidFill>
                <a:srgbClr val="666666"/>
              </a:solidFill>
              <a:latin typeface="+mn-ea"/>
              <a:cs typeface="Arial" panose="020B0604020202020204" pitchFamily="34" charset="0"/>
            </a:endParaRPr>
          </a:p>
        </p:txBody>
      </p:sp>
      <p:sp>
        <p:nvSpPr>
          <p:cNvPr id="15" name="Text 0"/>
          <p:cNvSpPr/>
          <p:nvPr/>
        </p:nvSpPr>
        <p:spPr>
          <a:xfrm>
            <a:off x="457215" y="383022"/>
            <a:ext cx="2880706"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rPr>
              <a:t>心态</a:t>
            </a:r>
            <a:endParaRPr lang="en-US" sz="1465" dirty="0"/>
          </a:p>
        </p:txBody>
      </p:sp>
      <p:sp>
        <p:nvSpPr>
          <p:cNvPr id="3" name="文本框 2"/>
          <p:cNvSpPr txBox="1"/>
          <p:nvPr/>
        </p:nvSpPr>
        <p:spPr>
          <a:xfrm>
            <a:off x="457215" y="3026633"/>
            <a:ext cx="2689184" cy="768350"/>
          </a:xfrm>
          <a:prstGeom prst="rect">
            <a:avLst/>
          </a:prstGeom>
          <a:noFill/>
        </p:spPr>
        <p:txBody>
          <a:bodyPr wrap="square">
            <a:spAutoFit/>
          </a:bodyPr>
          <a:lstStyle/>
          <a:p>
            <a:pPr algn="just">
              <a:lnSpc>
                <a:spcPct val="150000"/>
              </a:lnSpc>
            </a:pPr>
            <a:r>
              <a:rPr lang="zh-CN" altLang="zh-CN" sz="975" dirty="0">
                <a:solidFill>
                  <a:srgbClr val="666666"/>
                </a:solidFill>
                <a:latin typeface="+mn-ea"/>
                <a:cs typeface="Arial" panose="020B0604020202020204" pitchFamily="34" charset="0"/>
              </a:rPr>
              <a:t>看公司评价</a:t>
            </a:r>
            <a:r>
              <a:rPr lang="zh-CN" altLang="en-US" sz="975" dirty="0">
                <a:solidFill>
                  <a:srgbClr val="666666"/>
                </a:solidFill>
                <a:latin typeface="+mn-ea"/>
                <a:cs typeface="Arial" panose="020B0604020202020204" pitchFamily="34" charset="0"/>
              </a:rPr>
              <a:t>、岗位真实状况</a:t>
            </a:r>
            <a:r>
              <a:rPr lang="zh-CN" altLang="zh-CN" sz="975" dirty="0">
                <a:solidFill>
                  <a:srgbClr val="666666"/>
                </a:solidFill>
                <a:latin typeface="+mn-ea"/>
                <a:cs typeface="Arial" panose="020B0604020202020204" pitchFamily="34" charset="0"/>
              </a:rPr>
              <a:t>、业内资讯：脉脉</a:t>
            </a:r>
            <a:endParaRPr lang="zh-CN" altLang="zh-CN" sz="975" dirty="0">
              <a:solidFill>
                <a:srgbClr val="666666"/>
              </a:solidFill>
              <a:latin typeface="+mn-ea"/>
              <a:cs typeface="Arial" panose="020B0604020202020204" pitchFamily="34" charset="0"/>
            </a:endParaRPr>
          </a:p>
          <a:p>
            <a:pPr algn="just">
              <a:lnSpc>
                <a:spcPct val="150000"/>
              </a:lnSpc>
            </a:pPr>
            <a:r>
              <a:rPr lang="zh-CN" altLang="zh-CN" sz="975" dirty="0">
                <a:solidFill>
                  <a:srgbClr val="666666"/>
                </a:solidFill>
                <a:latin typeface="+mn-ea"/>
                <a:cs typeface="Arial" panose="020B0604020202020204" pitchFamily="34" charset="0"/>
              </a:rPr>
              <a:t>薪资情况：</a:t>
            </a:r>
            <a:r>
              <a:rPr lang="en-US" altLang="zh-CN" sz="975" dirty="0" err="1">
                <a:solidFill>
                  <a:srgbClr val="666666"/>
                </a:solidFill>
                <a:latin typeface="+mn-ea"/>
                <a:cs typeface="Arial" panose="020B0604020202020204" pitchFamily="34" charset="0"/>
              </a:rPr>
              <a:t>OfferShow</a:t>
            </a:r>
            <a:r>
              <a:rPr lang="zh-CN" altLang="zh-CN" sz="975" dirty="0">
                <a:solidFill>
                  <a:srgbClr val="666666"/>
                </a:solidFill>
                <a:latin typeface="+mn-ea"/>
                <a:cs typeface="Arial" panose="020B0604020202020204" pitchFamily="34" charset="0"/>
              </a:rPr>
              <a:t>小程序、牛客、脉脉</a:t>
            </a:r>
            <a:endParaRPr lang="en-US" altLang="zh-CN" sz="975" dirty="0">
              <a:solidFill>
                <a:srgbClr val="666666"/>
              </a:solidFill>
              <a:latin typeface="+mn-ea"/>
              <a:cs typeface="Arial" panose="020B0604020202020204" pitchFamily="34" charset="0"/>
            </a:endParaRPr>
          </a:p>
          <a:p>
            <a:pPr algn="just">
              <a:lnSpc>
                <a:spcPct val="150000"/>
              </a:lnSpc>
            </a:pPr>
            <a:r>
              <a:rPr lang="zh-CN" altLang="en-US" sz="975" dirty="0">
                <a:solidFill>
                  <a:srgbClr val="666666"/>
                </a:solidFill>
                <a:latin typeface="+mn-ea"/>
                <a:cs typeface="Arial" panose="020B0604020202020204" pitchFamily="34" charset="0"/>
              </a:rPr>
              <a:t>抱团、了解秋招相关消息：牛客</a:t>
            </a:r>
            <a:endParaRPr lang="en-US" altLang="zh-CN" sz="975" dirty="0">
              <a:solidFill>
                <a:srgbClr val="666666"/>
              </a:solidFill>
              <a:latin typeface="+mn-ea"/>
              <a:cs typeface="Arial" panose="020B0604020202020204" pitchFamily="34" charset="0"/>
            </a:endParaRPr>
          </a:p>
        </p:txBody>
      </p:sp>
      <p:sp>
        <p:nvSpPr>
          <p:cNvPr id="6" name="Text 0"/>
          <p:cNvSpPr/>
          <p:nvPr/>
        </p:nvSpPr>
        <p:spPr>
          <a:xfrm>
            <a:off x="457215" y="2615139"/>
            <a:ext cx="2880706" cy="411493"/>
          </a:xfrm>
          <a:prstGeom prst="rect">
            <a:avLst/>
          </a:prstGeom>
          <a:noFill/>
        </p:spPr>
        <p:txBody>
          <a:bodyPr wrap="square" rtlCol="0" anchor="ctr"/>
          <a:lstStyle/>
          <a:p>
            <a:pPr marL="0" indent="0" algn="l">
              <a:buNone/>
            </a:pPr>
            <a:r>
              <a:rPr lang="zh-CN" altLang="en-US" sz="1465" b="1" dirty="0">
                <a:solidFill>
                  <a:srgbClr val="000000"/>
                </a:solidFill>
                <a:latin typeface="Source Han Sans CN" pitchFamily="34" charset="0"/>
                <a:ea typeface="Source Han Sans CN" pitchFamily="34" charset="-122"/>
              </a:rPr>
              <a:t>其他的一些</a:t>
            </a:r>
            <a:r>
              <a:rPr lang="en-US" altLang="zh-CN" sz="1465" b="1" dirty="0">
                <a:solidFill>
                  <a:srgbClr val="000000"/>
                </a:solidFill>
                <a:latin typeface="Source Han Sans CN" pitchFamily="34" charset="0"/>
                <a:ea typeface="Source Han Sans CN" pitchFamily="34" charset="-122"/>
              </a:rPr>
              <a:t>APP</a:t>
            </a:r>
            <a:endParaRPr lang="en-US" sz="1465"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644" y="794516"/>
            <a:ext cx="2244401" cy="299124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921214" y="2102580"/>
            <a:ext cx="1191260" cy="375285"/>
          </a:xfrm>
          <a:prstGeom prst="rect">
            <a:avLst/>
          </a:prstGeom>
          <a:noFill/>
          <a:ln>
            <a:noFill/>
          </a:ln>
        </p:spPr>
        <p:txBody>
          <a:bodyPr wrap="none" lIns="37148" tIns="18574" rIns="37148" bIns="18574">
            <a:spAutoFit/>
          </a:bodyPr>
          <a:lstStyle/>
          <a:p>
            <a:pPr algn="ctr"/>
            <a:r>
              <a:rPr lang="zh-CN" altLang="en-US" sz="2195" b="1" cap="none" spc="0" dirty="0">
                <a:ln w="9525">
                  <a:solidFill>
                    <a:schemeClr val="bg1"/>
                  </a:solidFill>
                  <a:prstDash val="solid"/>
                </a:ln>
                <a:solidFill>
                  <a:schemeClr val="accent5"/>
                </a:solidFill>
                <a:effectLst>
                  <a:glow rad="76200">
                    <a:schemeClr val="accent1">
                      <a:alpha val="10000"/>
                    </a:schemeClr>
                  </a:glow>
                </a:effectLst>
              </a:rPr>
              <a:t>主打乐观</a:t>
            </a:r>
            <a:endParaRPr lang="zh-CN" altLang="en-US" sz="2195" b="1" cap="none" spc="0" dirty="0">
              <a:ln w="9525">
                <a:solidFill>
                  <a:schemeClr val="bg1"/>
                </a:solidFill>
                <a:prstDash val="solid"/>
              </a:ln>
              <a:solidFill>
                <a:schemeClr val="accent5"/>
              </a:solidFill>
              <a:effectLst>
                <a:glow rad="76200">
                  <a:schemeClr val="accent1">
                    <a:alpha val="10000"/>
                  </a:schemeClr>
                </a:glow>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5715" y="-5611"/>
            <a:ext cx="9155728" cy="2583264"/>
          </a:xfrm>
          <a:prstGeom prst="rect">
            <a:avLst/>
          </a:prstGeom>
        </p:spPr>
      </p:pic>
      <p:sp>
        <p:nvSpPr>
          <p:cNvPr id="3" name="Text 0"/>
          <p:cNvSpPr/>
          <p:nvPr/>
        </p:nvSpPr>
        <p:spPr>
          <a:xfrm>
            <a:off x="269430" y="2780749"/>
            <a:ext cx="8458475" cy="1004531"/>
          </a:xfrm>
          <a:prstGeom prst="rect">
            <a:avLst/>
          </a:prstGeom>
          <a:noFill/>
        </p:spPr>
        <p:txBody>
          <a:bodyPr wrap="square" rtlCol="0" anchor="ctr"/>
          <a:lstStyle/>
          <a:p>
            <a:pPr marL="0" indent="0" algn="ctr">
              <a:lnSpc>
                <a:spcPct val="150000"/>
              </a:lnSpc>
              <a:buNone/>
            </a:pPr>
            <a:r>
              <a:rPr lang="en-US" sz="1465" dirty="0">
                <a:solidFill>
                  <a:srgbClr val="666666"/>
                </a:solidFill>
                <a:latin typeface="Source Han Sans CN" pitchFamily="34" charset="0"/>
                <a:ea typeface="Source Han Sans CN" pitchFamily="34" charset="-122"/>
                <a:cs typeface="Source Han Sans CN" pitchFamily="34" charset="-120"/>
              </a:rPr>
              <a:t>感谢大家的聆听和参与,
希望大家都能斩获满意的offer！</a:t>
            </a:r>
            <a:endParaRPr lang="en-US" sz="1465" dirty="0"/>
          </a:p>
        </p:txBody>
      </p:sp>
      <p:sp>
        <p:nvSpPr>
          <p:cNvPr id="4" name="Text 1"/>
          <p:cNvSpPr/>
          <p:nvPr/>
        </p:nvSpPr>
        <p:spPr>
          <a:xfrm>
            <a:off x="4083746" y="4093043"/>
            <a:ext cx="829842" cy="205747"/>
          </a:xfrm>
          <a:prstGeom prst="rect">
            <a:avLst/>
          </a:prstGeom>
          <a:noFill/>
        </p:spPr>
        <p:txBody>
          <a:bodyPr wrap="square" rtlCol="0" anchor="ctr"/>
          <a:lstStyle/>
          <a:p>
            <a:pPr marL="0" indent="0" algn="ctr">
              <a:buNone/>
            </a:pPr>
            <a:r>
              <a:rPr lang="en-US" sz="975" dirty="0">
                <a:solidFill>
                  <a:srgbClr val="000000"/>
                </a:solidFill>
                <a:latin typeface="Source Han Sans CN" pitchFamily="34" charset="0"/>
                <a:ea typeface="Source Han Sans CN" pitchFamily="34" charset="-122"/>
                <a:cs typeface="Source Han Sans CN" pitchFamily="34" charset="-120"/>
              </a:rPr>
              <a:t>分享人：易靖</a:t>
            </a:r>
            <a:endParaRPr lang="en-US" sz="97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3" y="4364"/>
            <a:ext cx="9144000" cy="5139136"/>
          </a:xfrm>
          <a:prstGeom prst="rect">
            <a:avLst/>
          </a:prstGeom>
        </p:spPr>
      </p:pic>
      <p:sp>
        <p:nvSpPr>
          <p:cNvPr id="3" name="矩形 2"/>
          <p:cNvSpPr/>
          <p:nvPr/>
        </p:nvSpPr>
        <p:spPr>
          <a:xfrm>
            <a:off x="1621325" y="1099400"/>
            <a:ext cx="5903258" cy="2949067"/>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pic>
        <p:nvPicPr>
          <p:cNvPr id="4" name="图片 3" descr="t016ab023e03d5247d3"/>
          <p:cNvPicPr>
            <a:picLocks noChangeAspect="1"/>
          </p:cNvPicPr>
          <p:nvPr/>
        </p:nvPicPr>
        <p:blipFill>
          <a:blip r:embed="rId2"/>
          <a:stretch>
            <a:fillRect/>
          </a:stretch>
        </p:blipFill>
        <p:spPr>
          <a:xfrm>
            <a:off x="4266724" y="874871"/>
            <a:ext cx="772001" cy="772001"/>
          </a:xfrm>
          <a:prstGeom prst="ellipse">
            <a:avLst/>
          </a:prstGeom>
        </p:spPr>
      </p:pic>
      <p:sp>
        <p:nvSpPr>
          <p:cNvPr id="5" name="文本框 4"/>
          <p:cNvSpPr txBox="1"/>
          <p:nvPr/>
        </p:nvSpPr>
        <p:spPr>
          <a:xfrm>
            <a:off x="1927453" y="2314728"/>
            <a:ext cx="5289837" cy="645160"/>
          </a:xfrm>
          <a:prstGeom prst="rect">
            <a:avLst/>
          </a:prstGeom>
          <a:noFill/>
        </p:spPr>
        <p:txBody>
          <a:bodyPr wrap="square" rtlCol="0">
            <a:spAutoFit/>
            <a:scene3d>
              <a:camera prst="orthographicFront"/>
              <a:lightRig rig="threePt" dir="t"/>
            </a:scene3d>
            <a:sp3d contourW="12700"/>
          </a:bodyPr>
          <a:lstStyle/>
          <a:p>
            <a:pPr algn="ctr">
              <a:defRPr/>
            </a:pPr>
            <a:r>
              <a:rPr lang="zh-CN" altLang="en-US" sz="3600" b="1" dirty="0">
                <a:solidFill>
                  <a:schemeClr val="bg1"/>
                </a:solidFill>
                <a:cs typeface="+mn-ea"/>
                <a:sym typeface="+mn-lt"/>
              </a:rPr>
              <a:t>答疑环节</a:t>
            </a:r>
            <a:endParaRPr lang="zh-CN" altLang="en-US" sz="3600" b="1"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6" y="4364"/>
            <a:ext cx="9144000" cy="5139136"/>
          </a:xfrm>
          <a:prstGeom prst="rect">
            <a:avLst/>
          </a:prstGeom>
        </p:spPr>
      </p:pic>
      <p:sp>
        <p:nvSpPr>
          <p:cNvPr id="3" name="矩形 2"/>
          <p:cNvSpPr/>
          <p:nvPr/>
        </p:nvSpPr>
        <p:spPr>
          <a:xfrm>
            <a:off x="1621325" y="1099876"/>
            <a:ext cx="5903258" cy="2949067"/>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4" name="矩形 3"/>
          <p:cNvSpPr/>
          <p:nvPr/>
        </p:nvSpPr>
        <p:spPr>
          <a:xfrm>
            <a:off x="1823029" y="1283525"/>
            <a:ext cx="5499848" cy="2580814"/>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pic>
        <p:nvPicPr>
          <p:cNvPr id="18" name="图片 17" descr="t016ab023e03d5247d3"/>
          <p:cNvPicPr>
            <a:picLocks noChangeAspect="1"/>
          </p:cNvPicPr>
          <p:nvPr/>
        </p:nvPicPr>
        <p:blipFill>
          <a:blip r:embed="rId2"/>
          <a:stretch>
            <a:fillRect/>
          </a:stretch>
        </p:blipFill>
        <p:spPr>
          <a:xfrm>
            <a:off x="4116388" y="787559"/>
            <a:ext cx="909638" cy="909638"/>
          </a:xfrm>
          <a:prstGeom prst="ellipse">
            <a:avLst/>
          </a:prstGeom>
        </p:spPr>
      </p:pic>
      <p:sp>
        <p:nvSpPr>
          <p:cNvPr id="7" name="文本框 6"/>
          <p:cNvSpPr txBox="1"/>
          <p:nvPr>
            <p:custDataLst>
              <p:tags r:id="rId3"/>
            </p:custDataLst>
          </p:nvPr>
        </p:nvSpPr>
        <p:spPr>
          <a:xfrm>
            <a:off x="906706" y="2220329"/>
            <a:ext cx="7333130" cy="706755"/>
          </a:xfrm>
          <a:prstGeom prst="rect">
            <a:avLst/>
          </a:prstGeom>
          <a:noFill/>
        </p:spPr>
        <p:txBody>
          <a:bodyPr wrap="square" rtlCol="0">
            <a:spAutoFit/>
            <a:scene3d>
              <a:camera prst="orthographicFront"/>
              <a:lightRig rig="threePt" dir="t"/>
            </a:scene3d>
            <a:sp3d contourW="12700"/>
          </a:bodyPr>
          <a:p>
            <a:pPr algn="ctr">
              <a:defRPr/>
            </a:pPr>
            <a:r>
              <a:rPr lang="zh-CN" altLang="en-US" sz="4000" b="1" dirty="0">
                <a:solidFill>
                  <a:schemeClr val="bg1"/>
                </a:solidFill>
                <a:cs typeface="+mn-ea"/>
                <a:sym typeface="+mn-lt"/>
              </a:rPr>
              <a:t>职在必得，一研为定</a:t>
            </a:r>
            <a:endParaRPr lang="zh-CN" altLang="en-US" sz="4000" b="1"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8)">
                                      <p:cBhvr>
                                        <p:cTn id="12" dur="750"/>
                                        <p:tgtEl>
                                          <p:spTgt spid="4"/>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6" y="4364"/>
            <a:ext cx="9144000" cy="5139136"/>
          </a:xfrm>
          <a:prstGeom prst="rect">
            <a:avLst/>
          </a:prstGeom>
        </p:spPr>
      </p:pic>
      <p:sp>
        <p:nvSpPr>
          <p:cNvPr id="3" name="矩形 2"/>
          <p:cNvSpPr/>
          <p:nvPr/>
        </p:nvSpPr>
        <p:spPr>
          <a:xfrm>
            <a:off x="1621325" y="1099876"/>
            <a:ext cx="5903258" cy="2949067"/>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sp>
        <p:nvSpPr>
          <p:cNvPr id="5" name="文本框 4"/>
          <p:cNvSpPr txBox="1"/>
          <p:nvPr/>
        </p:nvSpPr>
        <p:spPr>
          <a:xfrm>
            <a:off x="1872083" y="1983382"/>
            <a:ext cx="5499848" cy="1198880"/>
          </a:xfrm>
          <a:prstGeom prst="rect">
            <a:avLst/>
          </a:prstGeom>
          <a:noFill/>
        </p:spPr>
        <p:txBody>
          <a:bodyPr wrap="square" rtlCol="0">
            <a:spAutoFit/>
            <a:scene3d>
              <a:camera prst="orthographicFront"/>
              <a:lightRig rig="threePt" dir="t"/>
            </a:scene3d>
            <a:sp3d contourW="12700"/>
          </a:bodyPr>
          <a:lstStyle/>
          <a:p>
            <a:pPr algn="ctr">
              <a:defRPr/>
            </a:pPr>
            <a:r>
              <a:rPr lang="zh-CN" sz="3600" b="1" dirty="0">
                <a:solidFill>
                  <a:schemeClr val="bg1"/>
                </a:solidFill>
                <a:cs typeface="+mn-ea"/>
                <a:sym typeface="+mn-lt"/>
              </a:rPr>
              <a:t>本次讲座到此结束，</a:t>
            </a:r>
            <a:endParaRPr lang="zh-CN" sz="3600" b="1" dirty="0">
              <a:solidFill>
                <a:schemeClr val="bg1"/>
              </a:solidFill>
              <a:cs typeface="+mn-ea"/>
              <a:sym typeface="+mn-lt"/>
            </a:endParaRPr>
          </a:p>
          <a:p>
            <a:pPr algn="ctr">
              <a:defRPr/>
            </a:pPr>
            <a:r>
              <a:rPr lang="zh-CN" sz="3600" b="1" dirty="0">
                <a:solidFill>
                  <a:schemeClr val="bg1"/>
                </a:solidFill>
                <a:cs typeface="+mn-ea"/>
                <a:sym typeface="+mn-lt"/>
              </a:rPr>
              <a:t>感谢各位的支持！</a:t>
            </a:r>
            <a:endParaRPr lang="zh-CN" sz="3600" b="1" dirty="0">
              <a:solidFill>
                <a:schemeClr val="bg1"/>
              </a:solidFill>
              <a:cs typeface="+mn-ea"/>
              <a:sym typeface="+mn-lt"/>
            </a:endParaRPr>
          </a:p>
        </p:txBody>
      </p:sp>
      <p:sp>
        <p:nvSpPr>
          <p:cNvPr id="4" name="矩形 3"/>
          <p:cNvSpPr/>
          <p:nvPr/>
        </p:nvSpPr>
        <p:spPr>
          <a:xfrm>
            <a:off x="1823029" y="1283525"/>
            <a:ext cx="5499848" cy="2580814"/>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cs typeface="+mn-ea"/>
              <a:sym typeface="+mn-lt"/>
            </a:endParaRPr>
          </a:p>
        </p:txBody>
      </p:sp>
      <p:pic>
        <p:nvPicPr>
          <p:cNvPr id="18" name="图片 17" descr="t016ab023e03d5247d3"/>
          <p:cNvPicPr>
            <a:picLocks noChangeAspect="1"/>
          </p:cNvPicPr>
          <p:nvPr/>
        </p:nvPicPr>
        <p:blipFill>
          <a:blip r:embed="rId2"/>
          <a:stretch>
            <a:fillRect/>
          </a:stretch>
        </p:blipFill>
        <p:spPr>
          <a:xfrm>
            <a:off x="4167188" y="839629"/>
            <a:ext cx="909638" cy="909638"/>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8)">
                                      <p:cBhvr>
                                        <p:cTn id="12" dur="750"/>
                                        <p:tgtEl>
                                          <p:spTgt spid="4"/>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9" name="TextBox 8"/>
          <p:cNvSpPr txBox="1"/>
          <p:nvPr/>
        </p:nvSpPr>
        <p:spPr>
          <a:xfrm>
            <a:off x="450850" y="239395"/>
            <a:ext cx="2670810" cy="1106805"/>
          </a:xfrm>
          <a:prstGeom prst="rect">
            <a:avLst/>
          </a:prstGeom>
          <a:noFill/>
          <a:effectLst>
            <a:outerShdw blurRad="50800" dist="50800" dir="5400000" algn="ctr" rotWithShape="0">
              <a:srgbClr val="000000">
                <a:alpha val="100000"/>
              </a:srgbClr>
            </a:outerShdw>
          </a:effectLst>
        </p:spPr>
        <p:txBody>
          <a:bodyPr wrap="square" rtlCol="0">
            <a:spAutoFit/>
          </a:bodyPr>
          <a:lstStyle/>
          <a:p>
            <a:pPr lvl="0" algn="l">
              <a:lnSpc>
                <a:spcPct val="150000"/>
              </a:lnSpc>
              <a:buClrTx/>
              <a:buSzTx/>
              <a:buFontTx/>
            </a:pPr>
            <a:r>
              <a:rPr lang="zh-CN" altLang="en-US" sz="4400" b="1"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rPr>
              <a:t>科研成果</a:t>
            </a:r>
            <a:endParaRPr lang="zh-CN" altLang="en-US" sz="4400" b="1" dirty="0" smtClean="0">
              <a:gradFill>
                <a:gsLst>
                  <a:gs pos="34000">
                    <a:srgbClr val="86FAF7"/>
                  </a:gs>
                  <a:gs pos="67000">
                    <a:srgbClr val="00B0F0"/>
                  </a:gs>
                </a:gsLst>
                <a:lin ang="4200000" scaled="0"/>
              </a:gradFill>
              <a:effectLst/>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533400" y="1346200"/>
            <a:ext cx="8077200" cy="3403600"/>
          </a:xfrm>
          <a:prstGeom prst="rect">
            <a:avLst/>
          </a:prstGeom>
          <a:solidFill>
            <a:schemeClr val="accent5">
              <a:lumMod val="20000"/>
              <a:lumOff val="80000"/>
              <a:alpha val="12000"/>
            </a:schemeClr>
          </a:solidFill>
          <a:ln w="3175">
            <a:noFill/>
          </a:ln>
          <a:effectLst>
            <a:outerShdw blurRad="2667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1" name="Rectangle 1"/>
          <p:cNvSpPr>
            <a:spLocks noChangeArrowheads="1"/>
          </p:cNvSpPr>
          <p:nvPr/>
        </p:nvSpPr>
        <p:spPr bwMode="auto">
          <a:xfrm>
            <a:off x="711200" y="1427091"/>
            <a:ext cx="7696200" cy="3216843"/>
          </a:xfrm>
          <a:prstGeom prst="rect">
            <a:avLst/>
          </a:prstGeom>
          <a:noFill/>
          <a:ln w="9525">
            <a:noFill/>
            <a:miter lim="800000"/>
          </a:ln>
          <a:effectLst/>
        </p:spPr>
        <p:txBody>
          <a:bodyPr vert="horz" wrap="square" lIns="91440" tIns="45720" rIns="91440" bIns="45720" numCol="1" anchor="ctr" anchorCtr="0" compatLnSpc="1">
            <a:spAutoFit/>
          </a:bodyPr>
          <a:lstStyle/>
          <a:p>
            <a:pPr marL="228600" marR="0" lvl="0" indent="-228600" algn="just" defTabSz="914400" rtl="0" eaLnBrk="1" fontAlgn="base" latinLnBrk="0" hangingPunct="1">
              <a:lnSpc>
                <a:spcPct val="120000"/>
              </a:lnSpc>
              <a:spcBef>
                <a:spcPct val="0"/>
              </a:spcBef>
              <a:spcAft>
                <a:spcPct val="0"/>
              </a:spcAft>
              <a:buClrTx/>
              <a:buSzTx/>
              <a:buFont typeface="Arial" panose="020B0604020202020204" pitchFamily="34" charset="0"/>
              <a:buChar char="•"/>
            </a:pPr>
            <a:r>
              <a:rPr kumimoji="0" lang="en-US" altLang="zh-CN" sz="1000" b="1" i="0" u="none" strike="noStrike" cap="none" normalizeH="0" baseline="0" dirty="0" smtClean="0">
                <a:ln>
                  <a:noFill/>
                </a:ln>
                <a:solidFill>
                  <a:srgbClr val="00CCFF"/>
                </a:solidFill>
                <a:effectLst/>
                <a:latin typeface="Times New Roman" panose="02020603050405020304" pitchFamily="18" charset="0"/>
                <a:ea typeface="宋体" panose="02010600030101010101" pitchFamily="2" charset="-122"/>
                <a:cs typeface="Times New Roman" panose="02020603050405020304" pitchFamily="18" charset="0"/>
              </a:rPr>
              <a:t>Visual-Semantic Alignments with Relation-Wise Dual Attention Network for Image and Text Matching.</a:t>
            </a:r>
            <a:r>
              <a:rPr kumimoji="0" lang="en-US" altLang="zh-CN" sz="1000" b="1"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00" b="0" i="1"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Proceedings of the Twenty-Eighth International Joint Conference on Artificial Intelligence</a:t>
            </a:r>
            <a:r>
              <a:rPr kumimoji="0" lang="en-US" altLang="zh-CN" sz="1000" b="0" i="0"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00" b="0" i="1" u="none" strike="noStrike" cap="none" normalizeH="0" baseline="0" dirty="0" smtClean="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(IJCAI) , 2019.</a:t>
            </a:r>
            <a:r>
              <a:rPr kumimoji="0" lang="en-US" altLang="zh-CN" sz="1000" b="0" i="0" u="none" strike="noStrike" cap="none" normalizeH="0" baseline="0" dirty="0" smtClean="0">
                <a:ln>
                  <a:noFill/>
                </a:ln>
                <a:solidFill>
                  <a:schemeClr val="bg1"/>
                </a:solidFill>
                <a:effectLst/>
                <a:latin typeface="Arial" panose="020B0604020202020204" pitchFamily="34" charset="0"/>
                <a:ea typeface="Perpetua"/>
                <a:cs typeface="Times New Roman" panose="02020603050405020304" pitchFamily="18" charset="0"/>
              </a:rPr>
              <a:t> </a:t>
            </a:r>
            <a:r>
              <a:rPr kumimoji="0" lang="en-US" altLang="zh-CN" sz="1000" b="0" i="0" u="none" strike="noStrike" cap="none" normalizeH="0" baseline="0" dirty="0" smtClean="0">
                <a:ln>
                  <a:noFill/>
                </a:ln>
                <a:solidFill>
                  <a:schemeClr val="bg1"/>
                </a:solidFill>
                <a:effectLst/>
                <a:latin typeface="Perpetua"/>
                <a:ea typeface="宋体" panose="02010600030101010101" pitchFamily="2" charset="-122"/>
                <a:cs typeface="Times New Roman" panose="02020603050405020304" pitchFamily="18" charset="0"/>
              </a:rPr>
              <a:t>【</a:t>
            </a:r>
            <a:r>
              <a:rPr kumimoji="0" lang="en-US" altLang="zh-CN" sz="1000" b="0" i="0" u="none" strike="noStrike" cap="none" normalizeH="0" baseline="0" dirty="0" smtClean="0">
                <a:ln>
                  <a:noFill/>
                </a:ln>
                <a:solidFill>
                  <a:schemeClr val="bg1"/>
                </a:solidFill>
                <a:effectLst/>
                <a:latin typeface="Arial" panose="020B0604020202020204" pitchFamily="34" charset="0"/>
                <a:ea typeface="Perpetua"/>
                <a:cs typeface="Times New Roman" panose="02020603050405020304" pitchFamily="18" charset="0"/>
              </a:rPr>
              <a:t>CCF-A</a:t>
            </a:r>
            <a:r>
              <a:rPr kumimoji="0" lang="zh-CN" altLang="en-US" sz="1000" b="0" i="0" u="none" strike="noStrike" cap="none" normalizeH="0" baseline="0" dirty="0" smtClean="0">
                <a:ln>
                  <a:noFill/>
                </a:ln>
                <a:solidFill>
                  <a:schemeClr val="bg1"/>
                </a:solidFill>
                <a:effectLst/>
                <a:latin typeface="Perpetua"/>
                <a:ea typeface="宋体" panose="02010600030101010101" pitchFamily="2" charset="-122"/>
                <a:cs typeface="Times New Roman" panose="02020603050405020304" pitchFamily="18" charset="0"/>
              </a:rPr>
              <a:t>类论文</a:t>
            </a:r>
            <a:r>
              <a:rPr kumimoji="0" lang="en-US" altLang="zh-CN" sz="1000" b="0" i="0" u="none" strike="noStrike" cap="none" normalizeH="0" baseline="0" dirty="0" smtClean="0">
                <a:ln>
                  <a:noFill/>
                </a:ln>
                <a:solidFill>
                  <a:schemeClr val="bg1"/>
                </a:solidFill>
                <a:effectLst/>
                <a:latin typeface="Arial" panose="020B0604020202020204" pitchFamily="34" charset="0"/>
                <a:ea typeface="Perpetua"/>
                <a:cs typeface="Times New Roman" panose="02020603050405020304" pitchFamily="18" charset="0"/>
              </a:rPr>
              <a:t>, EI</a:t>
            </a:r>
            <a:r>
              <a:rPr kumimoji="0" lang="en-US" altLang="zh-CN" sz="1000" b="0" i="0" u="none" strike="noStrike" cap="none" normalizeH="0" baseline="0" dirty="0" smtClean="0">
                <a:ln>
                  <a:noFill/>
                </a:ln>
                <a:solidFill>
                  <a:schemeClr val="bg1"/>
                </a:solidFill>
                <a:effectLst/>
                <a:latin typeface="Perpetua"/>
                <a:ea typeface="宋体" panose="02010600030101010101" pitchFamily="2" charset="-122"/>
                <a:cs typeface="Times New Roman" panose="02020603050405020304" pitchFamily="18" charset="0"/>
              </a:rPr>
              <a:t>】</a:t>
            </a:r>
            <a:endParaRPr kumimoji="0" lang="en-US" altLang="zh-CN" sz="1000" b="0" i="0" u="none" strike="noStrike" cap="none" normalizeH="0" baseline="0" dirty="0" smtClean="0">
              <a:ln>
                <a:noFill/>
              </a:ln>
              <a:solidFill>
                <a:schemeClr val="bg1"/>
              </a:solidFill>
              <a:effectLst/>
              <a:latin typeface="Perpetua"/>
              <a:ea typeface="宋体" panose="02010600030101010101" pitchFamily="2" charset="-122"/>
              <a:cs typeface="Times New Roman" panose="02020603050405020304" pitchFamily="18" charset="0"/>
            </a:endParaRPr>
          </a:p>
          <a:p>
            <a:pPr marL="228600" marR="0" lvl="0" indent="-228600" algn="just" defTabSz="914400" rtl="0" eaLnBrk="1" fontAlgn="base" latinLnBrk="0" hangingPunct="1">
              <a:lnSpc>
                <a:spcPct val="120000"/>
              </a:lnSpc>
              <a:spcBef>
                <a:spcPct val="0"/>
              </a:spcBef>
              <a:spcAft>
                <a:spcPct val="0"/>
              </a:spcAft>
              <a:buClrTx/>
              <a:buSzTx/>
              <a:buFont typeface="Arial" panose="020B0604020202020204" pitchFamily="34" charset="0"/>
              <a:buChar char="•"/>
            </a:pPr>
            <a:endParaRPr lang="en-US" altLang="zh-CN" sz="1000" dirty="0" smtClean="0">
              <a:solidFill>
                <a:schemeClr val="bg1"/>
              </a:solidFill>
              <a:latin typeface="Perpetua"/>
              <a:ea typeface="宋体" panose="02010600030101010101" pitchFamily="2" charset="-122"/>
              <a:cs typeface="Times New Roman" panose="02020603050405020304" pitchFamily="18" charset="0"/>
            </a:endParaRPr>
          </a:p>
          <a:p>
            <a:pPr marL="228600" lvl="0" indent="-228600" algn="just" fontAlgn="base">
              <a:lnSpc>
                <a:spcPct val="120000"/>
              </a:lnSpc>
              <a:spcBef>
                <a:spcPct val="0"/>
              </a:spcBef>
              <a:spcAft>
                <a:spcPct val="0"/>
              </a:spcAft>
              <a:buFont typeface="Arial" panose="020B0604020202020204" pitchFamily="34" charset="0"/>
              <a:buChar char="•"/>
            </a:pPr>
            <a:r>
              <a:rPr lang="en-US" altLang="zh-CN" sz="1000" b="1" dirty="0" smtClean="0">
                <a:solidFill>
                  <a:srgbClr val="00CCFF"/>
                </a:solidFill>
              </a:rPr>
              <a:t>Learning Sparse PCA with Stabilized ADMM Method on </a:t>
            </a:r>
            <a:r>
              <a:rPr lang="en-US" altLang="zh-CN" sz="1000" b="1" dirty="0" err="1" smtClean="0">
                <a:solidFill>
                  <a:srgbClr val="00CCFF"/>
                </a:solidFill>
              </a:rPr>
              <a:t>Stiefel</a:t>
            </a:r>
            <a:r>
              <a:rPr lang="en-US" altLang="zh-CN" sz="1000" b="1" dirty="0" smtClean="0">
                <a:solidFill>
                  <a:srgbClr val="00CCFF"/>
                </a:solidFill>
              </a:rPr>
              <a:t> Manifold. </a:t>
            </a:r>
            <a:r>
              <a:rPr lang="en-US" altLang="zh-CN" sz="1000" i="1" dirty="0" smtClean="0">
                <a:solidFill>
                  <a:schemeClr val="bg1"/>
                </a:solidFill>
              </a:rPr>
              <a:t>IEEE Transactions on Knowledge and Data Engineering. </a:t>
            </a:r>
            <a:r>
              <a:rPr lang="en-US" altLang="zh-CN" sz="1000" i="1" dirty="0" err="1" smtClean="0">
                <a:solidFill>
                  <a:schemeClr val="bg1"/>
                </a:solidFill>
              </a:rPr>
              <a:t>doi</a:t>
            </a:r>
            <a:r>
              <a:rPr lang="en-US" altLang="zh-CN" sz="1000" i="1" dirty="0" smtClean="0">
                <a:solidFill>
                  <a:schemeClr val="bg1"/>
                </a:solidFill>
              </a:rPr>
              <a:t>: 10.1109/TKDE.2019.2935449 (TKDE)</a:t>
            </a:r>
            <a:r>
              <a:rPr lang="en-US" altLang="zh-CN" sz="1000" dirty="0" smtClean="0">
                <a:solidFill>
                  <a:schemeClr val="bg1"/>
                </a:solidFill>
              </a:rPr>
              <a:t>.</a:t>
            </a:r>
            <a:r>
              <a:rPr lang="zh-CN" altLang="zh-CN" sz="1000" dirty="0" smtClean="0">
                <a:solidFill>
                  <a:schemeClr val="bg1"/>
                </a:solidFill>
              </a:rPr>
              <a:t>【一区</a:t>
            </a:r>
            <a:r>
              <a:rPr lang="en-US" altLang="zh-CN" sz="1000" dirty="0" smtClean="0">
                <a:solidFill>
                  <a:schemeClr val="bg1"/>
                </a:solidFill>
              </a:rPr>
              <a:t>, IF:8.9, SCI, CCF-A</a:t>
            </a:r>
            <a:r>
              <a:rPr lang="zh-CN" altLang="zh-CN" sz="1000" dirty="0" smtClean="0">
                <a:solidFill>
                  <a:schemeClr val="bg1"/>
                </a:solidFill>
              </a:rPr>
              <a:t>类论文】</a:t>
            </a:r>
            <a:endParaRPr lang="en-US" altLang="zh-CN" sz="1000" dirty="0" smtClean="0">
              <a:solidFill>
                <a:schemeClr val="bg1"/>
              </a:solidFill>
            </a:endParaRPr>
          </a:p>
          <a:p>
            <a:pPr marL="228600" lvl="0" indent="-228600" algn="just" fontAlgn="base">
              <a:lnSpc>
                <a:spcPct val="120000"/>
              </a:lnSpc>
              <a:spcBef>
                <a:spcPct val="0"/>
              </a:spcBef>
              <a:spcAft>
                <a:spcPct val="0"/>
              </a:spcAft>
              <a:buFont typeface="Arial" panose="020B0604020202020204" pitchFamily="34" charset="0"/>
              <a:buChar char="•"/>
            </a:pPr>
            <a:endParaRPr kumimoji="0" lang="en-US" altLang="zh-CN" sz="10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cs typeface="宋体" panose="02010600030101010101" pitchFamily="2" charset="-122"/>
            </a:endParaRPr>
          </a:p>
          <a:p>
            <a:pPr marL="228600" lvl="0" indent="-228600" algn="just" fontAlgn="base">
              <a:lnSpc>
                <a:spcPct val="120000"/>
              </a:lnSpc>
              <a:spcBef>
                <a:spcPct val="0"/>
              </a:spcBef>
              <a:spcAft>
                <a:spcPct val="0"/>
              </a:spcAft>
              <a:buFont typeface="Arial" panose="020B0604020202020204" pitchFamily="34" charset="0"/>
              <a:buChar char="•"/>
            </a:pPr>
            <a:r>
              <a:rPr lang="en-US" altLang="zh-CN" sz="1000" b="1" dirty="0" smtClean="0">
                <a:solidFill>
                  <a:srgbClr val="00CCFF"/>
                </a:solidFill>
              </a:rPr>
              <a:t>Neural Graph Personalized Ranking for Top-N Recommendation.</a:t>
            </a:r>
            <a:r>
              <a:rPr lang="en-US" altLang="zh-CN" sz="1000" b="1" dirty="0" smtClean="0">
                <a:solidFill>
                  <a:schemeClr val="bg1"/>
                </a:solidFill>
              </a:rPr>
              <a:t> </a:t>
            </a:r>
            <a:r>
              <a:rPr lang="en-US" altLang="zh-CN" sz="1000" i="1" dirty="0" smtClean="0">
                <a:solidFill>
                  <a:schemeClr val="bg1"/>
                </a:solidFill>
              </a:rPr>
              <a:t>Knowledge-based Systems. (KBS)</a:t>
            </a:r>
            <a:r>
              <a:rPr lang="zh-CN" altLang="zh-CN" sz="1000" i="1" dirty="0" smtClean="0">
                <a:solidFill>
                  <a:schemeClr val="bg1"/>
                </a:solidFill>
              </a:rPr>
              <a:t>（</a:t>
            </a:r>
            <a:r>
              <a:rPr lang="en-US" altLang="zh-CN" sz="1000" i="1" dirty="0" smtClean="0">
                <a:solidFill>
                  <a:schemeClr val="bg1"/>
                </a:solidFill>
              </a:rPr>
              <a:t>213/106426 2021</a:t>
            </a:r>
            <a:r>
              <a:rPr lang="zh-CN" altLang="zh-CN" sz="1000" i="1" dirty="0" smtClean="0">
                <a:solidFill>
                  <a:schemeClr val="bg1"/>
                </a:solidFill>
              </a:rPr>
              <a:t>年）</a:t>
            </a:r>
            <a:r>
              <a:rPr lang="en-US" altLang="zh-CN" sz="1000" i="1" dirty="0" smtClean="0">
                <a:solidFill>
                  <a:schemeClr val="bg1"/>
                </a:solidFill>
              </a:rPr>
              <a:t>. </a:t>
            </a:r>
            <a:r>
              <a:rPr lang="zh-CN" altLang="zh-CN" sz="1000" dirty="0" smtClean="0">
                <a:solidFill>
                  <a:schemeClr val="bg1"/>
                </a:solidFill>
              </a:rPr>
              <a:t>【一区</a:t>
            </a:r>
            <a:r>
              <a:rPr lang="en-US" altLang="zh-CN" sz="1000" dirty="0" smtClean="0">
                <a:solidFill>
                  <a:schemeClr val="bg1"/>
                </a:solidFill>
              </a:rPr>
              <a:t>,IF:8.8,SCI,CCF-B</a:t>
            </a:r>
            <a:r>
              <a:rPr lang="zh-CN" altLang="zh-CN" sz="1000" dirty="0" smtClean="0">
                <a:solidFill>
                  <a:schemeClr val="bg1"/>
                </a:solidFill>
              </a:rPr>
              <a:t>类论文】</a:t>
            </a:r>
            <a:endParaRPr lang="en-US" altLang="zh-CN" sz="1000" dirty="0" smtClean="0">
              <a:solidFill>
                <a:schemeClr val="bg1"/>
              </a:solidFill>
            </a:endParaRPr>
          </a:p>
          <a:p>
            <a:pPr marL="228600" lvl="0" indent="-228600" algn="just" fontAlgn="base">
              <a:lnSpc>
                <a:spcPct val="120000"/>
              </a:lnSpc>
              <a:spcBef>
                <a:spcPct val="0"/>
              </a:spcBef>
              <a:spcAft>
                <a:spcPct val="0"/>
              </a:spcAft>
              <a:buFont typeface="Arial" panose="020B0604020202020204" pitchFamily="34" charset="0"/>
              <a:buChar char="•"/>
            </a:pPr>
            <a:endParaRPr kumimoji="0" lang="en-US" altLang="zh-CN" sz="10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cs typeface="宋体" panose="02010600030101010101" pitchFamily="2" charset="-122"/>
            </a:endParaRPr>
          </a:p>
          <a:p>
            <a:pPr marL="228600" lvl="0" indent="-228600" algn="just" fontAlgn="base">
              <a:lnSpc>
                <a:spcPct val="120000"/>
              </a:lnSpc>
              <a:spcBef>
                <a:spcPct val="0"/>
              </a:spcBef>
              <a:spcAft>
                <a:spcPct val="0"/>
              </a:spcAft>
              <a:buFont typeface="Arial" panose="020B0604020202020204" pitchFamily="34" charset="0"/>
              <a:buChar char="•"/>
            </a:pPr>
            <a:r>
              <a:rPr lang="en-US" altLang="zh-CN" sz="1000" b="1" dirty="0" err="1" smtClean="0">
                <a:solidFill>
                  <a:srgbClr val="00CCFF"/>
                </a:solidFill>
              </a:rPr>
              <a:t>HyperDNE</a:t>
            </a:r>
            <a:r>
              <a:rPr lang="en-US" altLang="zh-CN" sz="1000" b="1" dirty="0" smtClean="0">
                <a:solidFill>
                  <a:srgbClr val="00CCFF"/>
                </a:solidFill>
              </a:rPr>
              <a:t>: Enhanced </a:t>
            </a:r>
            <a:r>
              <a:rPr lang="en-US" altLang="zh-CN" sz="1000" b="1" dirty="0" err="1" smtClean="0">
                <a:solidFill>
                  <a:srgbClr val="00CCFF"/>
                </a:solidFill>
              </a:rPr>
              <a:t>hypergraph</a:t>
            </a:r>
            <a:r>
              <a:rPr lang="en-US" altLang="zh-CN" sz="1000" b="1" dirty="0" smtClean="0">
                <a:solidFill>
                  <a:srgbClr val="00CCFF"/>
                </a:solidFill>
              </a:rPr>
              <a:t> neural network for dynamic network embedding.</a:t>
            </a:r>
            <a:r>
              <a:rPr lang="en-US" altLang="zh-CN" sz="1000" i="1" dirty="0" smtClean="0">
                <a:solidFill>
                  <a:srgbClr val="00CCFF"/>
                </a:solidFill>
              </a:rPr>
              <a:t> </a:t>
            </a:r>
            <a:r>
              <a:rPr lang="en-US" altLang="zh-CN" sz="1000" i="1" dirty="0" err="1" smtClean="0">
                <a:solidFill>
                  <a:schemeClr val="bg1"/>
                </a:solidFill>
              </a:rPr>
              <a:t>Neurocomputing</a:t>
            </a:r>
            <a:r>
              <a:rPr lang="en-US" altLang="zh-CN" sz="1000" i="1" dirty="0" smtClean="0">
                <a:solidFill>
                  <a:schemeClr val="bg1"/>
                </a:solidFill>
              </a:rPr>
              <a:t> 527: 155-166 (2023)</a:t>
            </a:r>
            <a:r>
              <a:rPr lang="en-US" altLang="zh-CN" sz="1000" dirty="0" smtClean="0">
                <a:solidFill>
                  <a:schemeClr val="bg1"/>
                </a:solidFill>
              </a:rPr>
              <a:t> </a:t>
            </a:r>
            <a:r>
              <a:rPr lang="zh-CN" altLang="zh-CN" sz="1000" dirty="0" smtClean="0">
                <a:solidFill>
                  <a:schemeClr val="bg1"/>
                </a:solidFill>
              </a:rPr>
              <a:t>【二区</a:t>
            </a:r>
            <a:r>
              <a:rPr lang="en-US" altLang="zh-CN" sz="1000" dirty="0" smtClean="0">
                <a:solidFill>
                  <a:schemeClr val="bg1"/>
                </a:solidFill>
              </a:rPr>
              <a:t>, IF:5.98, SCI</a:t>
            </a:r>
            <a:r>
              <a:rPr lang="zh-CN" altLang="zh-CN" sz="1000" dirty="0" smtClean="0">
                <a:solidFill>
                  <a:schemeClr val="bg1"/>
                </a:solidFill>
              </a:rPr>
              <a:t>】</a:t>
            </a:r>
            <a:endParaRPr lang="en-US" altLang="zh-CN" sz="1000" dirty="0" smtClean="0">
              <a:solidFill>
                <a:schemeClr val="bg1"/>
              </a:solidFill>
            </a:endParaRPr>
          </a:p>
          <a:p>
            <a:pPr marL="228600" lvl="0" indent="-228600" algn="just" fontAlgn="base">
              <a:lnSpc>
                <a:spcPct val="120000"/>
              </a:lnSpc>
              <a:spcBef>
                <a:spcPct val="0"/>
              </a:spcBef>
              <a:spcAft>
                <a:spcPct val="0"/>
              </a:spcAft>
              <a:buFont typeface="Arial" panose="020B0604020202020204" pitchFamily="34" charset="0"/>
              <a:buChar char="•"/>
            </a:pPr>
            <a:endParaRPr kumimoji="0" lang="en-US" altLang="zh-CN" sz="10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cs typeface="宋体" panose="02010600030101010101" pitchFamily="2" charset="-122"/>
            </a:endParaRPr>
          </a:p>
          <a:p>
            <a:pPr marL="228600" lvl="0" indent="-228600" algn="just" fontAlgn="base">
              <a:lnSpc>
                <a:spcPct val="120000"/>
              </a:lnSpc>
              <a:spcBef>
                <a:spcPct val="0"/>
              </a:spcBef>
              <a:spcAft>
                <a:spcPct val="0"/>
              </a:spcAft>
              <a:buFont typeface="Arial" panose="020B0604020202020204" pitchFamily="34" charset="0"/>
              <a:buChar char="•"/>
            </a:pPr>
            <a:r>
              <a:rPr lang="en-US" altLang="zh-CN" sz="1000" b="1" dirty="0" smtClean="0">
                <a:solidFill>
                  <a:srgbClr val="00CCFF"/>
                </a:solidFill>
              </a:rPr>
              <a:t>Decentralized Gradient-Quantization Based Matrix Factorization for Fast Privacy-Preserving Point-of-Interest Recommendation.</a:t>
            </a:r>
            <a:r>
              <a:rPr lang="en-US" altLang="zh-CN" sz="1000" b="1" dirty="0" smtClean="0">
                <a:solidFill>
                  <a:schemeClr val="bg1"/>
                </a:solidFill>
              </a:rPr>
              <a:t> </a:t>
            </a:r>
            <a:r>
              <a:rPr lang="en-US" altLang="zh-CN" sz="1000" i="1" dirty="0" smtClean="0">
                <a:solidFill>
                  <a:schemeClr val="bg1"/>
                </a:solidFill>
              </a:rPr>
              <a:t>Journal of Artificial Intelligence Research 76: 1019-1041 (2023) </a:t>
            </a:r>
            <a:r>
              <a:rPr lang="zh-CN" altLang="zh-CN" sz="1000" dirty="0" smtClean="0">
                <a:solidFill>
                  <a:schemeClr val="bg1"/>
                </a:solidFill>
              </a:rPr>
              <a:t>【三区</a:t>
            </a:r>
            <a:r>
              <a:rPr lang="en-US" altLang="zh-CN" sz="1000" dirty="0" smtClean="0">
                <a:solidFill>
                  <a:schemeClr val="bg1"/>
                </a:solidFill>
              </a:rPr>
              <a:t>, IF:3.56, SCI</a:t>
            </a:r>
            <a:r>
              <a:rPr lang="zh-CN" altLang="zh-CN" sz="1000" dirty="0" smtClean="0">
                <a:solidFill>
                  <a:schemeClr val="bg1"/>
                </a:solidFill>
              </a:rPr>
              <a:t>】</a:t>
            </a:r>
            <a:endParaRPr lang="en-US" altLang="zh-CN" sz="1000" dirty="0" smtClean="0">
              <a:solidFill>
                <a:schemeClr val="bg1"/>
              </a:solidFill>
            </a:endParaRPr>
          </a:p>
          <a:p>
            <a:pPr marL="228600" lvl="0" indent="-228600" algn="just" fontAlgn="base">
              <a:lnSpc>
                <a:spcPct val="120000"/>
              </a:lnSpc>
              <a:spcBef>
                <a:spcPct val="0"/>
              </a:spcBef>
              <a:spcAft>
                <a:spcPct val="0"/>
              </a:spcAft>
              <a:buFont typeface="Arial" panose="020B0604020202020204" pitchFamily="34" charset="0"/>
              <a:buChar char="•"/>
            </a:pPr>
            <a:endParaRPr kumimoji="0" lang="en-US" altLang="zh-CN" sz="10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cs typeface="宋体" panose="02010600030101010101" pitchFamily="2" charset="-122"/>
            </a:endParaRPr>
          </a:p>
          <a:p>
            <a:pPr marL="228600" lvl="0" indent="-228600" algn="just" fontAlgn="base">
              <a:lnSpc>
                <a:spcPct val="120000"/>
              </a:lnSpc>
              <a:spcBef>
                <a:spcPct val="0"/>
              </a:spcBef>
              <a:spcAft>
                <a:spcPct val="0"/>
              </a:spcAft>
              <a:buFont typeface="Arial" panose="020B0604020202020204" pitchFamily="34" charset="0"/>
              <a:buChar char="•"/>
            </a:pPr>
            <a:r>
              <a:rPr lang="en-US" altLang="zh-CN" sz="1000" b="1" dirty="0" smtClean="0">
                <a:solidFill>
                  <a:srgbClr val="00CCFF"/>
                </a:solidFill>
              </a:rPr>
              <a:t>Discrete limited </a:t>
            </a:r>
            <a:r>
              <a:rPr lang="en-US" altLang="zh-CN" sz="1000" b="1" dirty="0" err="1" smtClean="0">
                <a:solidFill>
                  <a:srgbClr val="00CCFF"/>
                </a:solidFill>
              </a:rPr>
              <a:t>attentional</a:t>
            </a:r>
            <a:r>
              <a:rPr lang="en-US" altLang="zh-CN" sz="1000" b="1" dirty="0" smtClean="0">
                <a:solidFill>
                  <a:srgbClr val="00CCFF"/>
                </a:solidFill>
              </a:rPr>
              <a:t> collaborative filtering for fast social recommendation. </a:t>
            </a:r>
            <a:r>
              <a:rPr lang="en-US" altLang="zh-CN" sz="1000" i="1" dirty="0" smtClean="0">
                <a:solidFill>
                  <a:schemeClr val="bg1"/>
                </a:solidFill>
              </a:rPr>
              <a:t>Engineering Applications of Artificial Intelligence Volume 123, Part C, August 2023, 106437 </a:t>
            </a:r>
            <a:r>
              <a:rPr lang="zh-CN" altLang="zh-CN" sz="1000" dirty="0" smtClean="0">
                <a:solidFill>
                  <a:schemeClr val="bg1"/>
                </a:solidFill>
              </a:rPr>
              <a:t>【二区</a:t>
            </a:r>
            <a:r>
              <a:rPr lang="en-US" altLang="zh-CN" sz="1000" dirty="0" smtClean="0">
                <a:solidFill>
                  <a:schemeClr val="bg1"/>
                </a:solidFill>
              </a:rPr>
              <a:t>,IF:7.97, SCI</a:t>
            </a:r>
            <a:r>
              <a:rPr lang="zh-CN" altLang="zh-CN" sz="1000" dirty="0" smtClean="0">
                <a:solidFill>
                  <a:schemeClr val="bg1"/>
                </a:solidFill>
              </a:rPr>
              <a:t>】</a:t>
            </a:r>
            <a:endParaRPr kumimoji="0" lang="zh-CN" altLang="zh-CN" sz="10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9" name="TextBox 8"/>
          <p:cNvSpPr txBox="1"/>
          <p:nvPr/>
        </p:nvSpPr>
        <p:spPr>
          <a:xfrm>
            <a:off x="436245" y="602615"/>
            <a:ext cx="2569210" cy="1106805"/>
          </a:xfrm>
          <a:prstGeom prst="rect">
            <a:avLst/>
          </a:prstGeom>
          <a:noFill/>
        </p:spPr>
        <p:txBody>
          <a:bodyPr wrap="square" rtlCol="0">
            <a:spAutoFit/>
          </a:bodyPr>
          <a:lstStyle/>
          <a:p>
            <a:pPr>
              <a:lnSpc>
                <a:spcPct val="150000"/>
              </a:lnSpc>
            </a:pPr>
            <a:r>
              <a:rPr lang="zh-CN" altLang="en-US" sz="4400" b="1" dirty="0" smtClean="0">
                <a:gradFill>
                  <a:gsLst>
                    <a:gs pos="34000">
                      <a:srgbClr val="86FAF7"/>
                    </a:gs>
                    <a:gs pos="67000">
                      <a:srgbClr val="00B0F0"/>
                    </a:gs>
                  </a:gsLst>
                  <a:lin ang="4200000" scaled="0"/>
                </a:gradFill>
                <a:effectLst>
                  <a:reflection blurRad="6350" stA="55000" endA="300" endPos="45500" dist="88900" dir="5400000" sy="-100000" algn="bl" rotWithShape="0"/>
                </a:effectLst>
                <a:latin typeface="微软雅黑" panose="020B0503020204020204" pitchFamily="34" charset="-122"/>
                <a:ea typeface="微软雅黑" panose="020B0503020204020204" pitchFamily="34" charset="-122"/>
              </a:rPr>
              <a:t>获得荣誉</a:t>
            </a:r>
            <a:endParaRPr lang="zh-CN" altLang="en-US" sz="4400" b="1" dirty="0" smtClean="0">
              <a:gradFill>
                <a:gsLst>
                  <a:gs pos="34000">
                    <a:srgbClr val="86FAF7"/>
                  </a:gs>
                  <a:gs pos="67000">
                    <a:srgbClr val="00B0F0"/>
                  </a:gs>
                </a:gsLst>
                <a:lin ang="4200000" scaled="0"/>
              </a:gradFill>
              <a:effectLst>
                <a:reflection blurRad="6350" stA="55000" endA="300" endPos="45500" dist="88900" dir="5400000" sy="-100000" algn="bl" rotWithShape="0"/>
              </a:effectLst>
              <a:latin typeface="微软雅黑" panose="020B0503020204020204" pitchFamily="34" charset="-122"/>
              <a:ea typeface="微软雅黑" panose="020B0503020204020204" pitchFamily="34" charset="-122"/>
            </a:endParaRPr>
          </a:p>
        </p:txBody>
      </p:sp>
      <p:sp>
        <p:nvSpPr>
          <p:cNvPr id="4" name="矩形 3"/>
          <p:cNvSpPr/>
          <p:nvPr/>
        </p:nvSpPr>
        <p:spPr>
          <a:xfrm rot="7380000">
            <a:off x="294899" y="623503"/>
            <a:ext cx="9891395" cy="5401265"/>
          </a:xfrm>
          <a:prstGeom prst="rect">
            <a:avLst/>
          </a:prstGeom>
          <a:gradFill>
            <a:gsLst>
              <a:gs pos="0">
                <a:srgbClr val="0070C0"/>
              </a:gs>
              <a:gs pos="100000">
                <a:schemeClr val="bg1">
                  <a:lumMod val="95000"/>
                  <a:lumOff val="5000"/>
                  <a:alpha val="0"/>
                </a:schemeClr>
              </a:gs>
              <a:gs pos="50000">
                <a:srgbClr val="00CCFF">
                  <a:lumMod val="71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716655" y="309880"/>
            <a:ext cx="356870" cy="356870"/>
          </a:xfrm>
          <a:prstGeom prst="ellipse">
            <a:avLst/>
          </a:prstGeom>
          <a:gradFill>
            <a:gsLst>
              <a:gs pos="100000">
                <a:srgbClr val="194EB9"/>
              </a:gs>
              <a:gs pos="0">
                <a:srgbClr val="00CCFF"/>
              </a:gs>
            </a:gsLst>
            <a:lin ang="81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157855" y="1144016"/>
            <a:ext cx="356870" cy="356870"/>
          </a:xfrm>
          <a:prstGeom prst="ellipse">
            <a:avLst/>
          </a:prstGeom>
          <a:gradFill>
            <a:gsLst>
              <a:gs pos="100000">
                <a:srgbClr val="194EB9"/>
              </a:gs>
              <a:gs pos="0">
                <a:srgbClr val="00CCFF"/>
              </a:gs>
            </a:gsLst>
            <a:lin ang="81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8" name="椭圆 7"/>
          <p:cNvSpPr/>
          <p:nvPr/>
        </p:nvSpPr>
        <p:spPr>
          <a:xfrm>
            <a:off x="2052955" y="2812288"/>
            <a:ext cx="356870" cy="356870"/>
          </a:xfrm>
          <a:prstGeom prst="ellipse">
            <a:avLst/>
          </a:prstGeom>
          <a:gradFill>
            <a:gsLst>
              <a:gs pos="100000">
                <a:srgbClr val="194EB9"/>
              </a:gs>
              <a:gs pos="0">
                <a:srgbClr val="00CCFF"/>
              </a:gs>
            </a:gsLst>
            <a:lin ang="81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2" name="椭圆 11"/>
          <p:cNvSpPr/>
          <p:nvPr/>
        </p:nvSpPr>
        <p:spPr>
          <a:xfrm>
            <a:off x="1519555" y="3646424"/>
            <a:ext cx="356870" cy="356870"/>
          </a:xfrm>
          <a:prstGeom prst="ellipse">
            <a:avLst/>
          </a:prstGeom>
          <a:gradFill>
            <a:gsLst>
              <a:gs pos="100000">
                <a:srgbClr val="194EB9"/>
              </a:gs>
              <a:gs pos="0">
                <a:srgbClr val="00CCFF"/>
              </a:gs>
            </a:gsLst>
            <a:lin ang="81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3" name="椭圆 12"/>
          <p:cNvSpPr/>
          <p:nvPr/>
        </p:nvSpPr>
        <p:spPr>
          <a:xfrm>
            <a:off x="973455" y="4480560"/>
            <a:ext cx="356870" cy="356870"/>
          </a:xfrm>
          <a:prstGeom prst="ellipse">
            <a:avLst/>
          </a:prstGeom>
          <a:gradFill>
            <a:gsLst>
              <a:gs pos="100000">
                <a:srgbClr val="194EB9"/>
              </a:gs>
              <a:gs pos="0">
                <a:srgbClr val="00CCFF"/>
              </a:gs>
            </a:gsLst>
            <a:lin ang="81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nvSpPr>
        <p:spPr>
          <a:xfrm>
            <a:off x="4201795" y="330200"/>
            <a:ext cx="1427480" cy="349250"/>
          </a:xfrm>
          <a:prstGeom prst="rect">
            <a:avLst/>
          </a:prstGeom>
          <a:noFill/>
        </p:spPr>
        <p:txBody>
          <a:bodyPr wrap="none" rtlCol="0" anchor="t">
            <a:spAutoFit/>
          </a:bodyPr>
          <a:lstStyle/>
          <a:p>
            <a:pPr marR="0" lvl="0" indent="0" algn="l" defTabSz="914400" rtl="0" eaLnBrk="1" fontAlgn="base" hangingPunct="1">
              <a:lnSpc>
                <a:spcPct val="120000"/>
              </a:lnSpc>
              <a:spcBef>
                <a:spcPct val="0"/>
              </a:spcBef>
              <a:spcAft>
                <a:spcPct val="0"/>
              </a:spcAft>
              <a:buClrTx/>
              <a:buSzTx/>
              <a:buFont typeface="Arial" panose="020B0604020202020204" pitchFamily="34" charset="0"/>
              <a:buNone/>
            </a:pPr>
            <a:r>
              <a:rPr lang="zh-CN" altLang="en-US" sz="1400" dirty="0" smtClean="0">
                <a:solidFill>
                  <a:schemeClr val="bg1"/>
                </a:solidFill>
                <a:latin typeface="微软雅黑" panose="020B0503020204020204" pitchFamily="34" charset="-122"/>
                <a:ea typeface="微软雅黑" panose="020B0503020204020204" pitchFamily="34" charset="-122"/>
                <a:sym typeface="+mn-ea"/>
              </a:rPr>
              <a:t>博士国家奖学金</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3610610" y="1162050"/>
            <a:ext cx="2138680" cy="349250"/>
          </a:xfrm>
          <a:prstGeom prst="rect">
            <a:avLst/>
          </a:prstGeom>
          <a:noFill/>
        </p:spPr>
        <p:txBody>
          <a:bodyPr wrap="none" rtlCol="0" anchor="t">
            <a:spAutoFit/>
          </a:bodyPr>
          <a:lstStyle/>
          <a:p>
            <a:pPr marR="0" lvl="0" indent="0" algn="l" defTabSz="914400" rtl="0" eaLnBrk="0" fontAlgn="base" hangingPunct="0">
              <a:lnSpc>
                <a:spcPct val="120000"/>
              </a:lnSpc>
              <a:spcBef>
                <a:spcPct val="0"/>
              </a:spcBef>
              <a:spcAft>
                <a:spcPct val="0"/>
              </a:spcAft>
              <a:buClrTx/>
              <a:buSzTx/>
              <a:buFont typeface="Arial" panose="020B0604020202020204" pitchFamily="34" charset="0"/>
              <a:buNone/>
            </a:pPr>
            <a:r>
              <a:rPr lang="zh-CN" altLang="en-US" sz="1400" dirty="0" smtClean="0">
                <a:solidFill>
                  <a:schemeClr val="bg1"/>
                </a:solidFill>
                <a:latin typeface="微软雅黑" panose="020B0503020204020204" pitchFamily="34" charset="-122"/>
                <a:ea typeface="微软雅黑" panose="020B0503020204020204" pitchFamily="34" charset="-122"/>
                <a:sym typeface="+mn-ea"/>
              </a:rPr>
              <a:t>华南理工大学校长奖学金</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3089910" y="2011680"/>
            <a:ext cx="2849880" cy="306705"/>
          </a:xfrm>
          <a:prstGeom prst="rect">
            <a:avLst/>
          </a:prstGeom>
          <a:noFill/>
        </p:spPr>
        <p:txBody>
          <a:bodyPr wrap="none" rtlCol="0" anchor="t">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sym typeface="+mn-ea"/>
              </a:rPr>
              <a:t>广东省计算机协会优秀论文二等奖</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2538094" y="2817495"/>
            <a:ext cx="5862956" cy="350865"/>
          </a:xfrm>
          <a:prstGeom prst="rect">
            <a:avLst/>
          </a:prstGeom>
          <a:noFill/>
        </p:spPr>
        <p:txBody>
          <a:bodyPr wrap="square" rtlCol="0" anchor="t">
            <a:spAutoFit/>
          </a:bodyPr>
          <a:lstStyle/>
          <a:p>
            <a:pPr marR="0" lvl="0" indent="0" algn="l" defTabSz="914400" rtl="0" eaLnBrk="0" fontAlgn="base" hangingPunct="0">
              <a:lnSpc>
                <a:spcPct val="120000"/>
              </a:lnSpc>
              <a:spcBef>
                <a:spcPct val="0"/>
              </a:spcBef>
              <a:spcAft>
                <a:spcPct val="0"/>
              </a:spcAft>
              <a:buClrTx/>
              <a:buSzTx/>
              <a:buFont typeface="Arial" panose="020B0604020202020204" pitchFamily="34" charset="0"/>
              <a:buNone/>
            </a:pPr>
            <a:r>
              <a:rPr lang="zh-CN" altLang="en-US" sz="1400" dirty="0" smtClean="0">
                <a:solidFill>
                  <a:schemeClr val="bg1"/>
                </a:solidFill>
                <a:latin typeface="微软雅黑" panose="020B0503020204020204" pitchFamily="34" charset="-122"/>
                <a:ea typeface="微软雅黑" panose="020B0503020204020204" pitchFamily="34" charset="-122"/>
                <a:sym typeface="+mn-ea"/>
              </a:rPr>
              <a:t>科研竞赛 </a:t>
            </a:r>
            <a:r>
              <a:rPr lang="en-US" altLang="zh-CN" sz="1400" dirty="0" smtClean="0">
                <a:solidFill>
                  <a:schemeClr val="bg1"/>
                </a:solidFill>
                <a:latin typeface="微软雅黑" panose="020B0503020204020204" pitchFamily="34" charset="-122"/>
                <a:ea typeface="微软雅黑" panose="020B0503020204020204" pitchFamily="34" charset="-122"/>
                <a:sym typeface="+mn-ea"/>
              </a:rPr>
              <a:t>CCF-BDCI</a:t>
            </a:r>
            <a:r>
              <a:rPr lang="zh-CN" altLang="en-US" sz="1400" dirty="0" smtClean="0">
                <a:solidFill>
                  <a:schemeClr val="bg1"/>
                </a:solidFill>
                <a:latin typeface="微软雅黑" panose="020B0503020204020204" pitchFamily="34" charset="-122"/>
                <a:ea typeface="微软雅黑" panose="020B0503020204020204" pitchFamily="34" charset="-122"/>
                <a:sym typeface="+mn-ea"/>
              </a:rPr>
              <a:t>（中国计算机协会大数据与计算智能大赛） 第一名</a:t>
            </a:r>
            <a:endParaRPr lang="zh-CN" altLang="en-US" sz="1400" dirty="0"/>
          </a:p>
        </p:txBody>
      </p:sp>
      <p:sp>
        <p:nvSpPr>
          <p:cNvPr id="19" name="文本框 18"/>
          <p:cNvSpPr txBox="1"/>
          <p:nvPr/>
        </p:nvSpPr>
        <p:spPr>
          <a:xfrm>
            <a:off x="1447800" y="4475480"/>
            <a:ext cx="4983480" cy="349250"/>
          </a:xfrm>
          <a:prstGeom prst="rect">
            <a:avLst/>
          </a:prstGeom>
          <a:noFill/>
        </p:spPr>
        <p:txBody>
          <a:bodyPr wrap="none" rtlCol="0" anchor="t">
            <a:spAutoFit/>
          </a:bodyPr>
          <a:lstStyle/>
          <a:p>
            <a:pPr marR="0" lvl="0" indent="0" algn="l" defTabSz="914400" rtl="0" eaLnBrk="0" fontAlgn="base" hangingPunct="0">
              <a:lnSpc>
                <a:spcPct val="120000"/>
              </a:lnSpc>
              <a:spcBef>
                <a:spcPct val="0"/>
              </a:spcBef>
              <a:spcAft>
                <a:spcPct val="0"/>
              </a:spcAft>
              <a:buClrTx/>
              <a:buSzTx/>
              <a:buFont typeface="Arial" panose="020B0604020202020204" pitchFamily="34" charset="0"/>
              <a:buNone/>
            </a:pPr>
            <a:r>
              <a:rPr lang="zh-CN" altLang="en-US" sz="1400" dirty="0" smtClean="0">
                <a:solidFill>
                  <a:schemeClr val="bg1"/>
                </a:solidFill>
                <a:latin typeface="微软雅黑" panose="020B0503020204020204" pitchFamily="34" charset="-122"/>
                <a:ea typeface="微软雅黑" panose="020B0503020204020204" pitchFamily="34" charset="-122"/>
                <a:sym typeface="+mn-ea"/>
              </a:rPr>
              <a:t>推动村荣获广东省法治示范村和全国模范人民调解委员会荣誉</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椭圆 15"/>
          <p:cNvSpPr/>
          <p:nvPr/>
        </p:nvSpPr>
        <p:spPr>
          <a:xfrm>
            <a:off x="2611755" y="1978152"/>
            <a:ext cx="356870" cy="356870"/>
          </a:xfrm>
          <a:prstGeom prst="ellipse">
            <a:avLst/>
          </a:prstGeom>
          <a:gradFill>
            <a:gsLst>
              <a:gs pos="100000">
                <a:srgbClr val="194EB9"/>
              </a:gs>
              <a:gs pos="0">
                <a:srgbClr val="00CCFF"/>
              </a:gs>
            </a:gsLst>
            <a:lin ang="81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0" name="文本框 14"/>
          <p:cNvSpPr txBox="1"/>
          <p:nvPr/>
        </p:nvSpPr>
        <p:spPr>
          <a:xfrm>
            <a:off x="2010410" y="3638550"/>
            <a:ext cx="2159566" cy="350865"/>
          </a:xfrm>
          <a:prstGeom prst="rect">
            <a:avLst/>
          </a:prstGeom>
          <a:noFill/>
        </p:spPr>
        <p:txBody>
          <a:bodyPr wrap="none" rtlCol="0" anchor="t">
            <a:spAutoFit/>
          </a:bodyPr>
          <a:lstStyle/>
          <a:p>
            <a:pPr marR="0" lvl="0" indent="0" algn="l" defTabSz="914400" rtl="0" eaLnBrk="0" fontAlgn="base" hangingPunct="0">
              <a:lnSpc>
                <a:spcPct val="120000"/>
              </a:lnSpc>
              <a:spcBef>
                <a:spcPct val="0"/>
              </a:spcBef>
              <a:spcAft>
                <a:spcPct val="0"/>
              </a:spcAft>
              <a:buClrTx/>
              <a:buSzTx/>
              <a:buFont typeface="Arial" panose="020B0604020202020204" pitchFamily="34" charset="0"/>
              <a:buNone/>
            </a:pPr>
            <a:r>
              <a:rPr lang="zh-CN" altLang="en-US" sz="1400" dirty="0" smtClean="0">
                <a:solidFill>
                  <a:schemeClr val="bg1"/>
                </a:solidFill>
                <a:latin typeface="微软雅黑" panose="020B0503020204020204" pitchFamily="34" charset="-122"/>
                <a:ea typeface="微软雅黑" panose="020B0503020204020204" pitchFamily="34" charset="-122"/>
                <a:sym typeface="+mn-ea"/>
              </a:rPr>
              <a:t>东莞市住建系统优秀个人</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412683" y="2018030"/>
            <a:ext cx="4318635" cy="1106805"/>
          </a:xfrm>
          <a:prstGeom prst="rect">
            <a:avLst/>
          </a:prstGeom>
          <a:noFill/>
        </p:spPr>
        <p:txBody>
          <a:bodyPr wrap="square" rtlCol="0">
            <a:spAutoFit/>
          </a:bodyPr>
          <a:lstStyle/>
          <a:p>
            <a:pPr algn="ctr">
              <a:lnSpc>
                <a:spcPct val="150000"/>
              </a:lnSpc>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就业思考</a:t>
            </a:r>
            <a:endPar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endParaRPr>
          </a:p>
        </p:txBody>
      </p:sp>
      <p:sp>
        <p:nvSpPr>
          <p:cNvPr id="17" name="流程图: 手动操作 16"/>
          <p:cNvSpPr/>
          <p:nvPr/>
        </p:nvSpPr>
        <p:spPr>
          <a:xfrm rot="1920000">
            <a:off x="6436995" y="-1087755"/>
            <a:ext cx="3752850" cy="776478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手动操作 17"/>
          <p:cNvSpPr/>
          <p:nvPr/>
        </p:nvSpPr>
        <p:spPr>
          <a:xfrm rot="780000">
            <a:off x="5535295" y="-1282700"/>
            <a:ext cx="2628900" cy="7200900"/>
          </a:xfrm>
          <a:prstGeom prst="flowChartManualOperati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操作 18"/>
          <p:cNvSpPr/>
          <p:nvPr/>
        </p:nvSpPr>
        <p:spPr>
          <a:xfrm rot="1560000">
            <a:off x="6174105" y="-1080770"/>
            <a:ext cx="3752850" cy="7751445"/>
          </a:xfrm>
          <a:prstGeom prst="flowChartManualOperation">
            <a:avLst/>
          </a:prstGeom>
          <a:noFill/>
          <a:ln w="12700" cmpd="sng">
            <a:solidFill>
              <a:schemeClr val="bg1">
                <a:alpha val="2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714625" y="809235"/>
            <a:ext cx="3714750" cy="1106805"/>
          </a:xfrm>
          <a:prstGeom prst="rect">
            <a:avLst/>
          </a:prstGeom>
          <a:noFill/>
        </p:spPr>
        <p:txBody>
          <a:bodyPr wrap="square" rtlCol="0">
            <a:spAutoFit/>
          </a:bodyPr>
          <a:lstStyle/>
          <a:p>
            <a:pPr algn="ctr">
              <a:lnSpc>
                <a:spcPct val="150000"/>
              </a:lnSpc>
            </a:pPr>
            <a:r>
              <a:rPr lang="zh-CN" altLang="en-US" sz="4400" b="1" spc="200" dirty="0" smtClean="0">
                <a:gradFill>
                  <a:gsLst>
                    <a:gs pos="34000">
                      <a:srgbClr val="86FAF7"/>
                    </a:gs>
                    <a:gs pos="67000">
                      <a:srgbClr val="00B0F0"/>
                    </a:gs>
                  </a:gsLst>
                  <a:lin ang="4200000" scaled="0"/>
                </a:gradFill>
                <a:effectLst>
                  <a:reflection blurRad="6350" stA="55000" endA="300" endPos="45500" dist="114300" dir="5400000" sy="-100000" algn="bl" rotWithShape="0"/>
                </a:effectLst>
                <a:latin typeface="微软雅黑" panose="020B0503020204020204" pitchFamily="34" charset="-122"/>
                <a:ea typeface="微软雅黑" panose="020B0503020204020204" pitchFamily="34" charset="-122"/>
              </a:rPr>
              <a:t>就业思考</a:t>
            </a:r>
            <a:endParaRPr lang="zh-CN" altLang="en-US" sz="4400" spc="150" dirty="0">
              <a:solidFill>
                <a:srgbClr val="0070C0"/>
              </a:solidFill>
              <a:effectLst>
                <a:reflection blurRad="6350" stA="50000" endA="300" endPos="50000" dist="29997" dir="5400000" sy="-100000" algn="bl" rotWithShape="0"/>
              </a:effectLst>
              <a:latin typeface="方正小标宋简体" panose="03000509000000000000" pitchFamily="65" charset="-122"/>
              <a:ea typeface="方正小标宋简体" panose="03000509000000000000" pitchFamily="65" charset="-122"/>
            </a:endParaRPr>
          </a:p>
        </p:txBody>
      </p:sp>
      <p:sp>
        <p:nvSpPr>
          <p:cNvPr id="2" name="平行四边形 1"/>
          <p:cNvSpPr/>
          <p:nvPr/>
        </p:nvSpPr>
        <p:spPr>
          <a:xfrm>
            <a:off x="-514985" y="3152775"/>
            <a:ext cx="3479165" cy="915035"/>
          </a:xfrm>
          <a:prstGeom prst="parallelogram">
            <a:avLst/>
          </a:prstGeom>
          <a:gradFill>
            <a:gsLst>
              <a:gs pos="21000">
                <a:srgbClr val="0070C0">
                  <a:lumMod val="91000"/>
                </a:srgbClr>
              </a:gs>
              <a:gs pos="100000">
                <a:schemeClr val="accent5">
                  <a:shade val="94000"/>
                  <a:satMod val="135000"/>
                  <a:lumMod val="55000"/>
                  <a:lumOff val="45000"/>
                </a:schemeClr>
              </a:gs>
            </a:gsLst>
          </a:gradFill>
          <a:effectLst>
            <a:outerShdw blurRad="40000" dist="23000" dir="5400000" rotWithShape="0">
              <a:srgbClr val="000000">
                <a:alpha val="35000"/>
              </a:srgbClr>
            </a:outerShdw>
            <a:reflection blurRad="6350" stA="52000" endA="300" endPos="50000" dir="5400000" sy="-100000" algn="bl" rotWithShape="0"/>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 name="平行四边形 2"/>
          <p:cNvSpPr/>
          <p:nvPr/>
        </p:nvSpPr>
        <p:spPr>
          <a:xfrm>
            <a:off x="2832735" y="3152775"/>
            <a:ext cx="3479165" cy="915035"/>
          </a:xfrm>
          <a:prstGeom prst="parallelogram">
            <a:avLst/>
          </a:prstGeom>
          <a:gradFill>
            <a:gsLst>
              <a:gs pos="21000">
                <a:srgbClr val="0070C0">
                  <a:lumMod val="91000"/>
                </a:srgbClr>
              </a:gs>
              <a:gs pos="100000">
                <a:schemeClr val="accent5">
                  <a:shade val="94000"/>
                  <a:satMod val="135000"/>
                  <a:lumMod val="55000"/>
                  <a:lumOff val="45000"/>
                </a:schemeClr>
              </a:gs>
            </a:gsLst>
          </a:gradFill>
          <a:effectLst>
            <a:outerShdw blurRad="40000" dist="23000" dir="5400000" rotWithShape="0">
              <a:srgbClr val="000000">
                <a:alpha val="35000"/>
              </a:srgbClr>
            </a:outerShdw>
            <a:reflection blurRad="6350" stA="52000" endA="300" endPos="50000" dir="5400000" sy="-100000" algn="bl" rotWithShape="0"/>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sym typeface="+mn-ea"/>
            </a:endParaRPr>
          </a:p>
        </p:txBody>
      </p:sp>
      <p:sp>
        <p:nvSpPr>
          <p:cNvPr id="5" name="平行四边形 4"/>
          <p:cNvSpPr/>
          <p:nvPr/>
        </p:nvSpPr>
        <p:spPr>
          <a:xfrm>
            <a:off x="6180455" y="3152775"/>
            <a:ext cx="3479165" cy="915035"/>
          </a:xfrm>
          <a:prstGeom prst="parallelogram">
            <a:avLst/>
          </a:prstGeom>
          <a:gradFill>
            <a:gsLst>
              <a:gs pos="21000">
                <a:srgbClr val="0070C0">
                  <a:lumMod val="91000"/>
                </a:srgbClr>
              </a:gs>
              <a:gs pos="100000">
                <a:schemeClr val="accent5">
                  <a:shade val="94000"/>
                  <a:satMod val="135000"/>
                  <a:lumMod val="55000"/>
                  <a:lumOff val="45000"/>
                </a:schemeClr>
              </a:gs>
            </a:gsLst>
          </a:gradFill>
          <a:effectLst>
            <a:outerShdw blurRad="40000" dist="23000" dir="5400000" rotWithShape="0">
              <a:srgbClr val="000000">
                <a:alpha val="35000"/>
              </a:srgbClr>
            </a:outerShdw>
            <a:reflection blurRad="6350" stA="52000" endA="300" endPos="50000" dir="5400000" sy="-100000" algn="bl" rotWithShape="0"/>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8" name="矩形 7"/>
          <p:cNvSpPr/>
          <p:nvPr/>
        </p:nvSpPr>
        <p:spPr>
          <a:xfrm>
            <a:off x="447675" y="3287712"/>
            <a:ext cx="1706880" cy="645160"/>
          </a:xfrm>
          <a:prstGeom prst="rect">
            <a:avLst/>
          </a:prstGeom>
        </p:spPr>
        <p:txBody>
          <a:bodyPr wrap="none">
            <a:spAutoFit/>
          </a:bodyPr>
          <a:lstStyle/>
          <a:p>
            <a:pPr indent="-514350">
              <a:lnSpc>
                <a:spcPct val="150000"/>
              </a:lnSpc>
            </a:pPr>
            <a:r>
              <a:rPr lang="zh-CN" altLang="en-US" sz="2400" b="1" dirty="0" smtClean="0">
                <a:solidFill>
                  <a:schemeClr val="bg1"/>
                </a:solidFill>
                <a:latin typeface="微软雅黑" panose="020B0503020204020204" pitchFamily="34" charset="-122"/>
                <a:ea typeface="微软雅黑" panose="020B0503020204020204" pitchFamily="34" charset="-122"/>
              </a:rPr>
              <a:t>就业的意义</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3691890" y="3287712"/>
            <a:ext cx="1706880" cy="645160"/>
          </a:xfrm>
          <a:prstGeom prst="rect">
            <a:avLst/>
          </a:prstGeom>
        </p:spPr>
        <p:txBody>
          <a:bodyPr wrap="none">
            <a:spAutoFit/>
          </a:bodyPr>
          <a:lstStyle/>
          <a:p>
            <a:pPr indent="-514350">
              <a:lnSpc>
                <a:spcPct val="150000"/>
              </a:lnSpc>
            </a:pPr>
            <a:r>
              <a:rPr lang="zh-CN" altLang="en-US" sz="2400" b="1" dirty="0" smtClean="0">
                <a:solidFill>
                  <a:schemeClr val="bg1"/>
                </a:solidFill>
                <a:latin typeface="微软雅黑" panose="020B0503020204020204" pitchFamily="34" charset="-122"/>
                <a:ea typeface="微软雅黑" panose="020B0503020204020204" pitchFamily="34" charset="-122"/>
              </a:rPr>
              <a:t>就业的形势</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936105" y="3287712"/>
            <a:ext cx="1706880" cy="645160"/>
          </a:xfrm>
          <a:prstGeom prst="rect">
            <a:avLst/>
          </a:prstGeom>
        </p:spPr>
        <p:txBody>
          <a:bodyPr wrap="none">
            <a:spAutoFit/>
          </a:bodyPr>
          <a:lstStyle/>
          <a:p>
            <a:pPr indent="-514350">
              <a:lnSpc>
                <a:spcPct val="150000"/>
              </a:lnSpc>
            </a:pPr>
            <a:r>
              <a:rPr lang="zh-CN" altLang="en-US" sz="2400" b="1" dirty="0" smtClean="0">
                <a:solidFill>
                  <a:schemeClr val="bg1"/>
                </a:solidFill>
                <a:latin typeface="微软雅黑" panose="020B0503020204020204" pitchFamily="34" charset="-122"/>
                <a:ea typeface="微软雅黑" panose="020B0503020204020204" pitchFamily="34" charset="-122"/>
              </a:rPr>
              <a:t>就业的选择</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PP_MARK_KEY" val="888afd17-45a0-4855-b2f0-567ee369d639"/>
  <p:tag name="COMMONDATA" val="eyJoZGlkIjoiNWNlYWU2NmM2ZjQzMzM4Y2U3NDU0MWZhYzljYjM0OG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4541</Words>
  <Application>WPS 演示</Application>
  <PresentationFormat>全屏显示(16:9)</PresentationFormat>
  <Paragraphs>396</Paragraphs>
  <Slides>54</Slides>
  <Notes>1</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54</vt:i4>
      </vt:variant>
    </vt:vector>
  </HeadingPairs>
  <TitlesOfParts>
    <vt:vector size="75" baseType="lpstr">
      <vt:lpstr>Arial</vt:lpstr>
      <vt:lpstr>宋体</vt:lpstr>
      <vt:lpstr>Wingdings</vt:lpstr>
      <vt:lpstr>微软雅黑</vt:lpstr>
      <vt:lpstr>Times New Roman</vt:lpstr>
      <vt:lpstr>Perpetua</vt:lpstr>
      <vt:lpstr>方正小标宋简体</vt:lpstr>
      <vt:lpstr>黑体</vt:lpstr>
      <vt:lpstr>Calibri</vt:lpstr>
      <vt:lpstr>Arial Unicode MS</vt:lpstr>
      <vt:lpstr>Source Han Sans CN</vt:lpstr>
      <vt:lpstr>Segoe Print</vt:lpstr>
      <vt:lpstr>Source Han Sans CN</vt:lpstr>
      <vt:lpstr>Source Han Sans CN</vt:lpstr>
      <vt:lpstr>Segoe UI Black</vt:lpstr>
      <vt:lpstr>Nirmala UI</vt:lpstr>
      <vt:lpstr>Mongolian Baiti</vt:lpstr>
      <vt:lpstr>等线</vt:lpstr>
      <vt:lpstr>MingLiU-ExtB</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欧圆</cp:lastModifiedBy>
  <cp:revision>192</cp:revision>
  <dcterms:created xsi:type="dcterms:W3CDTF">2023-11-20T02:19:00Z</dcterms:created>
  <dcterms:modified xsi:type="dcterms:W3CDTF">2023-11-25T05:12:26Z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2052-11.1.0.15309</vt:lpwstr>
  </property>
  <property fmtid="{D5CDD505-2E9C-101B-9397-08002B2CF9AE}" pid="3" name="ICV">
    <vt:lpwstr>5CD68C2BB5544DCDB61ACFB4B7F49319_12</vt:lpwstr>
  </property>
</Properties>
</file>